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 id="2147483676" r:id="rId3"/>
    <p:sldMasterId id="2147483689" r:id="rId4"/>
    <p:sldMasterId id="2147483702" r:id="rId5"/>
  </p:sldMasterIdLst>
  <p:notesMasterIdLst>
    <p:notesMasterId r:id="rId32"/>
  </p:notesMasterIdLst>
  <p:sldIdLst>
    <p:sldId id="258" r:id="rId6"/>
    <p:sldId id="259" r:id="rId7"/>
    <p:sldId id="257" r:id="rId8"/>
    <p:sldId id="335" r:id="rId9"/>
    <p:sldId id="352" r:id="rId10"/>
    <p:sldId id="274" r:id="rId11"/>
    <p:sldId id="369" r:id="rId12"/>
    <p:sldId id="353" r:id="rId13"/>
    <p:sldId id="354" r:id="rId14"/>
    <p:sldId id="370" r:id="rId15"/>
    <p:sldId id="371" r:id="rId16"/>
    <p:sldId id="355" r:id="rId17"/>
    <p:sldId id="275" r:id="rId18"/>
    <p:sldId id="356" r:id="rId19"/>
    <p:sldId id="320" r:id="rId20"/>
    <p:sldId id="372" r:id="rId21"/>
    <p:sldId id="373" r:id="rId22"/>
    <p:sldId id="357" r:id="rId23"/>
    <p:sldId id="339" r:id="rId24"/>
    <p:sldId id="359" r:id="rId25"/>
    <p:sldId id="358" r:id="rId26"/>
    <p:sldId id="360" r:id="rId27"/>
    <p:sldId id="361" r:id="rId28"/>
    <p:sldId id="364" r:id="rId29"/>
    <p:sldId id="362" r:id="rId30"/>
    <p:sldId id="363" r:id="rId31"/>
  </p:sldIdLst>
  <p:sldSz cx="12192000" cy="6858000"/>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7881" autoAdjust="0"/>
  </p:normalViewPr>
  <p:slideViewPr>
    <p:cSldViewPr snapToGrid="0">
      <p:cViewPr varScale="1">
        <p:scale>
          <a:sx n="92" d="100"/>
          <a:sy n="92" d="100"/>
        </p:scale>
        <p:origin x="84"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qing Long" userId="fc44fb41-d77a-4846-b3c2-27d250f72d52" providerId="ADAL" clId="{90B34338-E8A2-4C4F-A14D-A0EB7A8FCF9F}"/>
    <pc:docChg chg="undo custSel modSld">
      <pc:chgData name="Yuqing Long" userId="fc44fb41-d77a-4846-b3c2-27d250f72d52" providerId="ADAL" clId="{90B34338-E8A2-4C4F-A14D-A0EB7A8FCF9F}" dt="2025-09-30T01:53:35.319" v="8" actId="1076"/>
      <pc:docMkLst>
        <pc:docMk/>
      </pc:docMkLst>
      <pc:sldChg chg="modSp mod">
        <pc:chgData name="Yuqing Long" userId="fc44fb41-d77a-4846-b3c2-27d250f72d52" providerId="ADAL" clId="{90B34338-E8A2-4C4F-A14D-A0EB7A8FCF9F}" dt="2025-09-30T01:21:35.017" v="1" actId="1076"/>
        <pc:sldMkLst>
          <pc:docMk/>
          <pc:sldMk cId="0" sldId="274"/>
        </pc:sldMkLst>
        <pc:spChg chg="mod">
          <ac:chgData name="Yuqing Long" userId="fc44fb41-d77a-4846-b3c2-27d250f72d52" providerId="ADAL" clId="{90B34338-E8A2-4C4F-A14D-A0EB7A8FCF9F}" dt="2025-09-30T01:21:35.017" v="1" actId="1076"/>
          <ac:spMkLst>
            <pc:docMk/>
            <pc:sldMk cId="0" sldId="274"/>
            <ac:spMk id="2" creationId="{00000000-0000-0000-0000-000000000000}"/>
          </ac:spMkLst>
        </pc:spChg>
      </pc:sldChg>
      <pc:sldChg chg="modSp mod">
        <pc:chgData name="Yuqing Long" userId="fc44fb41-d77a-4846-b3c2-27d250f72d52" providerId="ADAL" clId="{90B34338-E8A2-4C4F-A14D-A0EB7A8FCF9F}" dt="2025-09-30T01:53:35.319" v="8" actId="1076"/>
        <pc:sldMkLst>
          <pc:docMk/>
          <pc:sldMk cId="0" sldId="275"/>
        </pc:sldMkLst>
        <pc:spChg chg="mod">
          <ac:chgData name="Yuqing Long" userId="fc44fb41-d77a-4846-b3c2-27d250f72d52" providerId="ADAL" clId="{90B34338-E8A2-4C4F-A14D-A0EB7A8FCF9F}" dt="2025-09-30T01:53:35.319" v="8" actId="1076"/>
          <ac:spMkLst>
            <pc:docMk/>
            <pc:sldMk cId="0" sldId="275"/>
            <ac:spMk id="12" creationId="{00000000-0000-0000-0000-000000000000}"/>
          </ac:spMkLst>
        </pc:spChg>
      </pc:sldChg>
      <pc:sldChg chg="addSp delSp modSp mod">
        <pc:chgData name="Yuqing Long" userId="fc44fb41-d77a-4846-b3c2-27d250f72d52" providerId="ADAL" clId="{90B34338-E8A2-4C4F-A14D-A0EB7A8FCF9F}" dt="2025-09-30T01:27:38.463" v="6" actId="21"/>
        <pc:sldMkLst>
          <pc:docMk/>
          <pc:sldMk cId="0" sldId="353"/>
        </pc:sldMkLst>
        <pc:spChg chg="add del mod">
          <ac:chgData name="Yuqing Long" userId="fc44fb41-d77a-4846-b3c2-27d250f72d52" providerId="ADAL" clId="{90B34338-E8A2-4C4F-A14D-A0EB7A8FCF9F}" dt="2025-09-30T01:27:38.463" v="6" actId="21"/>
          <ac:spMkLst>
            <pc:docMk/>
            <pc:sldMk cId="0" sldId="353"/>
            <ac:spMk id="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F8CC7-286A-4FBB-946B-6F3BFBCED87D}" type="datetimeFigureOut">
              <a:rPr lang="zh-CN" altLang="en-US" smtClean="0"/>
              <a:t>2025/9/30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234D2-BD49-4C90-999B-ABF038F1B5E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5000"/>
              </a:lnSpc>
              <a:spcBef>
                <a:spcPts val="500"/>
              </a:spcBef>
              <a:spcAft>
                <a:spcPts val="1000"/>
              </a:spcAft>
            </a:pP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在《列子·汤问》中还记载了一个同时代的巧匠，名叫偃师。偃师比鲁班和墨子还要厉害，可以用木头、毛发、油漆等材料制造出惟妙惟肖的人偶，从外表看和真人无异，而且能歌善舞。偃师带着这个人偶去见周穆王，让它为大家献歌献舞。歌舞很成功，观众陶醉于其中。只是歌舞结束的时候出了差错，人偶向穆王的姬人们“暗送秋波”，惹得穆王大怒，要将偃师和这个人偶一并处死。偃师慌忙解释，并亲自动手把人偶剖开，果然是一堆零件。穆王这才相信这个人偶确实不是真人，赦免了偃师。鲁班和墨子听说这个故事后大为震撼，从此再也不敢自认为手艺高超了。这个故事当然只是个传说，</a:t>
            </a:r>
            <a:r>
              <a:rPr lang="en-US" altLang="zh-CN" sz="1200" dirty="0">
                <a:effectLst/>
                <a:latin typeface="等线" panose="02010600030101010101" pitchFamily="2" charset="-122"/>
                <a:ea typeface="微软雅黑" panose="020B0503020204020204" pitchFamily="34" charset="-122"/>
                <a:cs typeface="Times New Roman" panose="02020603050405020304" pitchFamily="18" charset="0"/>
              </a:rPr>
              <a:t>2000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多年前是不可能造出如此惟妙惟肖的人偶来的。尽管如此，这个故事充分体现了古人对智能机器的向往。</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Bef>
                <a:spcPts val="500"/>
              </a:spcBef>
              <a:spcAft>
                <a:spcPts val="1000"/>
              </a:spcAft>
            </a:pP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5000"/>
              </a:lnSpc>
              <a:spcBef>
                <a:spcPts val="500"/>
              </a:spcBef>
              <a:spcAft>
                <a:spcPts val="1000"/>
              </a:spcAft>
            </a:pP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在《列子·汤问》中还记载了一个同时代的巧匠，名叫偃师。偃师比鲁班和墨子还要厉害，可以用木头、毛发、油漆等材料制造出惟妙惟肖的人偶，从外表看和真人无异，而且能歌善舞。偃师带着这个人偶去见周穆王，让它为大家献歌献舞。歌舞很成功，观众陶醉于其中。只是歌舞结束的时候出了差错，人偶向穆王的姬人们“暗送秋波”，惹得穆王大怒，要将偃师和这个人偶一并处死。偃师慌忙解释，并亲自动手把人偶剖开，果然是一堆零件。穆王这才相信这个人偶确实不是真人，赦免了偃师。鲁班和墨子听说这个故事后大为震撼，从此再也不敢自认为手艺高超了。这个故事当然只是个传说，</a:t>
            </a:r>
            <a:r>
              <a:rPr lang="en-US" altLang="zh-CN" sz="1200" dirty="0">
                <a:effectLst/>
                <a:latin typeface="等线" panose="02010600030101010101" pitchFamily="2" charset="-122"/>
                <a:ea typeface="微软雅黑" panose="020B0503020204020204" pitchFamily="34" charset="-122"/>
                <a:cs typeface="Times New Roman" panose="02020603050405020304" pitchFamily="18" charset="0"/>
              </a:rPr>
              <a:t>2000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多年前是不可能造出如此惟妙惟肖的人偶来的。尽管如此，这个故事充分体现了古人对智能机器的向往。</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Bef>
                <a:spcPts val="500"/>
              </a:spcBef>
              <a:spcAft>
                <a:spcPts val="1000"/>
              </a:spcAft>
            </a:pP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Helvetica"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Helvetica"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Helvetica"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Helvetica"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p:cNvSpPr/>
            <p:nvPr/>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p:cNvSpPr/>
            <p:nvPr/>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895559-B5C9-44B2-B309-9E110ED03028}" type="slidenum">
              <a:rPr lang="zh-CN" altLang="en-US" smtClean="0"/>
              <a:t>‹#›</a:t>
            </a:fld>
            <a:endParaRPr lang="zh-CN" altLang="en-US"/>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3600" b="0" kern="1200" cap="none" baseline="0" dirty="0">
                <a:solidFill>
                  <a:srgbClr val="660874"/>
                </a:solidFill>
                <a:latin typeface="+mj-lt"/>
                <a:ea typeface="+mj-ea"/>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p:cNvSpPr/>
            <p:nvPr/>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p:cNvSpPr/>
            <p:nvPr/>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895559-B5C9-44B2-B309-9E110ED03028}" type="slidenum">
              <a:rPr lang="zh-CN" altLang="en-US" smtClean="0"/>
              <a:t>‹#›</a:t>
            </a:fld>
            <a:endParaRPr lang="zh-CN" altLang="en-US"/>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3600" b="0" kern="1200" cap="none" baseline="0" dirty="0">
                <a:solidFill>
                  <a:srgbClr val="660874"/>
                </a:solidFill>
                <a:latin typeface="+mj-lt"/>
                <a:ea typeface="+mj-ea"/>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2025/9/30</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p:cNvSpPr/>
            <p:nvPr userDrawn="1"/>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p:cNvSpPr/>
            <p:nvPr userDrawn="1"/>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895559-B5C9-44B2-B309-9E110ED03028}" type="slidenum">
              <a:rPr lang="zh-CN" altLang="en-US" smtClean="0"/>
              <a:t>‹#›</a:t>
            </a:fld>
            <a:endParaRPr lang="zh-CN" altLang="en-US"/>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3600" b="0" kern="1200" cap="none" baseline="0" dirty="0">
                <a:solidFill>
                  <a:srgbClr val="660874"/>
                </a:solidFill>
                <a:latin typeface="+mj-lt"/>
                <a:ea typeface="+mj-ea"/>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2025/9/30</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p:cNvSpPr/>
            <p:nvPr userDrawn="1"/>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p:cNvSpPr/>
            <p:nvPr userDrawn="1"/>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6000" b="0" kern="1200" cap="none" baseline="0" dirty="0">
                <a:solidFill>
                  <a:schemeClr val="tx1"/>
                </a:solidFill>
                <a:latin typeface="+mj-lt"/>
                <a:ea typeface="+mj-ea"/>
                <a:cs typeface="+mj-cs"/>
              </a:defRPr>
            </a:lvl1pPr>
          </a:lstStyle>
          <a:p>
            <a:r>
              <a:rPr kumimoji="1" lang="zh-CN" altLang="en-US"/>
              <a:t>单击此处编辑母版标题样式</a:t>
            </a:r>
            <a:endParaRPr kumimoji="1" lang="zh-CN" altLang="en-US" dirty="0"/>
          </a:p>
        </p:txBody>
      </p:sp>
      <p:sp>
        <p:nvSpPr>
          <p:cNvPr id="12" name="副标题 2"/>
          <p:cNvSpPr txBox="1"/>
          <p:nvPr/>
        </p:nvSpPr>
        <p:spPr>
          <a:xfrm>
            <a:off x="9341020" y="6011470"/>
            <a:ext cx="2337730" cy="456220"/>
          </a:xfrm>
          <a:prstGeom prst="rect">
            <a:avLst/>
          </a:prstGeom>
        </p:spPr>
        <p:txBody>
          <a:bodyPr vert="horz" lIns="91440" tIns="45720" rIns="91440" bIns="45720" rtlCol="0">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微软雅黑" panose="020B0503020204020204" pitchFamily="34" charset="-122"/>
                <a:ea typeface="微软雅黑"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微软雅黑" panose="020B0503020204020204" pitchFamily="34" charset="-122"/>
                <a:ea typeface="微软雅黑"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微软雅黑" panose="020B0503020204020204" pitchFamily="34" charset="-122"/>
                <a:ea typeface="微软雅黑" panose="020B0503020204020204" pitchFamily="34" charset="-122"/>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微软雅黑" panose="020B0503020204020204" pitchFamily="34" charset="-122"/>
                <a:ea typeface="微软雅黑" panose="020B0503020204020204" pitchFamily="34" charset="-122"/>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微软雅黑" panose="020B0503020204020204" pitchFamily="34" charset="-122"/>
                <a:ea typeface="微软雅黑"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600" dirty="0">
                <a:solidFill>
                  <a:schemeClr val="accent2"/>
                </a:solidFill>
              </a:rPr>
              <a:t>制作者：人名</a:t>
            </a:r>
            <a:r>
              <a:rPr lang="en-US" altLang="zh-CN" sz="1600" dirty="0">
                <a:solidFill>
                  <a:schemeClr val="accent2"/>
                </a:solidFill>
              </a:rPr>
              <a:t>/</a:t>
            </a:r>
            <a:r>
              <a:rPr lang="zh-CN" altLang="en-US" sz="1600" dirty="0">
                <a:solidFill>
                  <a:schemeClr val="accent2"/>
                </a:solidFill>
              </a:rPr>
              <a:t>单位名称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2025/9/30</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normAutofit/>
          </a:bodyPr>
          <a:lstStyle>
            <a:lvl1pPr algn="l" defTabSz="457200" rtl="0" eaLnBrk="1" latinLnBrk="0" hangingPunct="1">
              <a:spcBef>
                <a:spcPct val="0"/>
              </a:spcBef>
              <a:buNone/>
              <a:defRPr kumimoji="1" lang="zh-CN" altLang="en-US" sz="4000" b="1" kern="1200" cap="none" baseline="0" dirty="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2025/9/30</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p:cNvSpPr/>
            <p:nvPr userDrawn="1"/>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p:cNvSpPr/>
            <p:nvPr userDrawn="1"/>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6000" b="0" kern="1200" cap="none" baseline="0" dirty="0">
                <a:solidFill>
                  <a:schemeClr val="tx1"/>
                </a:solidFill>
                <a:latin typeface="+mj-lt"/>
                <a:ea typeface="+mj-ea"/>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normAutofit/>
          </a:bodyPr>
          <a:lstStyle>
            <a:lvl1pPr algn="l" defTabSz="457200" rtl="0" eaLnBrk="1" latinLnBrk="0" hangingPunct="1">
              <a:spcBef>
                <a:spcPct val="0"/>
              </a:spcBef>
              <a:buNone/>
              <a:defRPr kumimoji="1" lang="zh-CN" altLang="en-US" sz="4000" b="1" kern="1200" cap="none" baseline="0" dirty="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2025/9/30</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2025/9/30</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2025/9/30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2025/9/30</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A9895559-B5C9-44B2-B309-9E110ED03028}" type="slidenum">
              <a:rPr lang="zh-CN" altLang="en-US" smtClean="0"/>
              <a:t>‹#›</a:t>
            </a:fld>
            <a:endParaRPr lang="zh-CN" altLang="en-US"/>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A9895559-B5C9-44B2-B309-9E110ED03028}" type="slidenum">
              <a:rPr lang="zh-CN" altLang="en-US" smtClean="0"/>
              <a:t>‹#›</a:t>
            </a:fld>
            <a:endParaRPr lang="zh-CN" altLang="en-US"/>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A9895559-B5C9-44B2-B309-9E110ED03028}" type="slidenum">
              <a:rPr lang="zh-CN" altLang="en-US" smtClean="0"/>
              <a:t>‹#›</a:t>
            </a:fld>
            <a:endParaRPr lang="zh-CN" altLang="en-US"/>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A9895559-B5C9-44B2-B309-9E110ED03028}" type="slidenum">
              <a:rPr lang="zh-CN" altLang="en-US" smtClean="0"/>
              <a:t>‹#›</a:t>
            </a:fld>
            <a:endParaRPr lang="zh-CN" altLang="en-US"/>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457200" rtl="0" eaLnBrk="1" latinLnBrk="0" hangingPunct="1">
        <a:spcBef>
          <a:spcPct val="0"/>
        </a:spcBef>
        <a:buNone/>
        <a:defRPr sz="4000" b="1" kern="1200" cap="none" baseline="0">
          <a:solidFill>
            <a:schemeClr val="tx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微软雅黑" panose="020B0503020204020204" pitchFamily="34" charset="-122"/>
          <a:ea typeface="微软雅黑"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微软雅黑" panose="020B0503020204020204" pitchFamily="34" charset="-122"/>
          <a:ea typeface="微软雅黑"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微软雅黑" panose="020B0503020204020204" pitchFamily="34" charset="-122"/>
          <a:ea typeface="微软雅黑" panose="020B0503020204020204" pitchFamily="34" charset="-122"/>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微软雅黑" panose="020B0503020204020204" pitchFamily="34" charset="-122"/>
          <a:ea typeface="微软雅黑" panose="020B0503020204020204" pitchFamily="34" charset="-122"/>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微软雅黑" panose="020B0503020204020204" pitchFamily="34" charset="-122"/>
          <a:ea typeface="微软雅黑"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37B3879E-DE3F-46AE-9601-CEC617E45663}" type="datetimeFigureOut">
              <a:rPr lang="zh-CN" altLang="en-US" smtClean="0"/>
              <a:t>2025/9/30</a:t>
            </a:fld>
            <a:endParaRPr lang="zh-CN" altLang="en-US"/>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A9895559-B5C9-44B2-B309-9E110ED03028}" type="slidenum">
              <a:rPr lang="zh-CN" altLang="en-US" smtClean="0"/>
              <a:t>‹#›</a:t>
            </a:fld>
            <a:endParaRPr lang="zh-CN" altLang="en-US"/>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txStyles>
    <p:titleStyle>
      <a:lvl1pPr algn="l" defTabSz="457200" rtl="0" eaLnBrk="1" latinLnBrk="0" hangingPunct="1">
        <a:spcBef>
          <a:spcPct val="0"/>
        </a:spcBef>
        <a:buNone/>
        <a:defRPr sz="4000" b="1" kern="1200" cap="none" baseline="0">
          <a:solidFill>
            <a:schemeClr val="tx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微软雅黑" panose="020B0503020204020204" pitchFamily="34" charset="-122"/>
          <a:ea typeface="微软雅黑"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微软雅黑" panose="020B0503020204020204" pitchFamily="34" charset="-122"/>
          <a:ea typeface="微软雅黑"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微软雅黑" panose="020B0503020204020204" pitchFamily="34" charset="-122"/>
          <a:ea typeface="微软雅黑" panose="020B0503020204020204" pitchFamily="34" charset="-122"/>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微软雅黑" panose="020B0503020204020204" pitchFamily="34" charset="-122"/>
          <a:ea typeface="微软雅黑" panose="020B0503020204020204" pitchFamily="34" charset="-122"/>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微软雅黑" panose="020B0503020204020204" pitchFamily="34" charset="-122"/>
          <a:ea typeface="微软雅黑"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1.xml"/><Relationship Id="rId7" Type="http://schemas.openxmlformats.org/officeDocument/2006/relationships/image" Target="../media/image20.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1.xml"/><Relationship Id="rId5" Type="http://schemas.openxmlformats.org/officeDocument/2006/relationships/slideLayout" Target="../slideLayouts/slideLayout40.xml"/><Relationship Id="rId4" Type="http://schemas.openxmlformats.org/officeDocument/2006/relationships/tags" Target="../tags/tag1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5.xml"/><Relationship Id="rId7" Type="http://schemas.openxmlformats.org/officeDocument/2006/relationships/image" Target="../media/image2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2.xml"/><Relationship Id="rId5" Type="http://schemas.openxmlformats.org/officeDocument/2006/relationships/slideLayout" Target="../slideLayouts/slideLayout40.xml"/><Relationship Id="rId4" Type="http://schemas.openxmlformats.org/officeDocument/2006/relationships/tags" Target="../tags/tag16.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19.xml"/><Relationship Id="rId7" Type="http://schemas.openxmlformats.org/officeDocument/2006/relationships/notesSlide" Target="../notesSlides/notesSlide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5.xml"/><Relationship Id="rId5" Type="http://schemas.openxmlformats.org/officeDocument/2006/relationships/tags" Target="../tags/tag21.xml"/><Relationship Id="rId4" Type="http://schemas.openxmlformats.org/officeDocument/2006/relationships/tags" Target="../tags/tag20.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3.xml"/><Relationship Id="rId1" Type="http://schemas.openxmlformats.org/officeDocument/2006/relationships/tags" Target="../tags/tag22.xml"/><Relationship Id="rId5" Type="http://schemas.openxmlformats.org/officeDocument/2006/relationships/image" Target="../media/image2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tags" Target="../tags/tag25.xml"/><Relationship Id="rId7" Type="http://schemas.openxmlformats.org/officeDocument/2006/relationships/notesSlide" Target="../notesSlides/notesSlide6.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43.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slideLayout" Target="../slideLayouts/slideLayout51.xml"/><Relationship Id="rId4" Type="http://schemas.openxmlformats.org/officeDocument/2006/relationships/tags" Target="../tags/tag6.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43.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3.xml"/><Relationship Id="rId1" Type="http://schemas.openxmlformats.org/officeDocument/2006/relationships/tags" Target="../tags/tag29.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b="1">
                <a:solidFill>
                  <a:srgbClr val="1F2329"/>
                </a:solidFill>
                <a:latin typeface="Noto Sans SC"/>
                <a:ea typeface="宋体" panose="02010600030101010101" pitchFamily="2" charset="-122"/>
                <a:sym typeface="+mn-ea"/>
              </a:rPr>
              <a:t>第一章：人工智能概述</a:t>
            </a:r>
            <a:endParaRPr lang="zh-CN" altLang="en-US" sz="6000" dirty="0"/>
          </a:p>
        </p:txBody>
      </p:sp>
      <p:sp>
        <p:nvSpPr>
          <p:cNvPr id="7" name="公司名"/>
          <p:cNvSpPr txBox="1"/>
          <p:nvPr>
            <p:custDataLst>
              <p:tags r:id="rId1"/>
            </p:custDataLst>
          </p:nvPr>
        </p:nvSpPr>
        <p:spPr>
          <a:xfrm>
            <a:off x="848551" y="478292"/>
            <a:ext cx="4516736" cy="378000"/>
          </a:xfrm>
          <a:prstGeom prst="rect">
            <a:avLst/>
          </a:prstGeom>
        </p:spPr>
        <p:txBody>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sz="2400" dirty="0">
                <a:solidFill>
                  <a:schemeClr val="accent1"/>
                </a:solidFill>
              </a:rPr>
              <a:t>《人工智能通识》高中版</a:t>
            </a:r>
          </a:p>
        </p:txBody>
      </p:sp>
      <p:pic>
        <p:nvPicPr>
          <p:cNvPr id="4" name="图片 3" descr="秦汉logo"/>
          <p:cNvPicPr>
            <a:picLocks noChangeAspect="1"/>
          </p:cNvPicPr>
          <p:nvPr/>
        </p:nvPicPr>
        <p:blipFill>
          <a:blip r:embed="rId3"/>
          <a:stretch>
            <a:fillRect/>
          </a:stretch>
        </p:blipFill>
        <p:spPr>
          <a:xfrm>
            <a:off x="5730875" y="478155"/>
            <a:ext cx="3329847" cy="802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mn-ea"/>
              </a:rPr>
              <a:t>黄金十年（1956-1974）</a:t>
            </a:r>
            <a:endParaRPr lang="en-US" altLang="zh-CN" dirty="0" err="1">
              <a:solidFill>
                <a:srgbClr val="1F2329"/>
              </a:solidFill>
              <a:latin typeface="Noto Sans SC"/>
            </a:endParaRPr>
          </a:p>
        </p:txBody>
      </p:sp>
      <p:sp>
        <p:nvSpPr>
          <p:cNvPr id="5" name="内容占位符 4"/>
          <p:cNvSpPr>
            <a:spLocks noGrp="1"/>
          </p:cNvSpPr>
          <p:nvPr>
            <p:ph idx="1"/>
          </p:nvPr>
        </p:nvSpPr>
        <p:spPr>
          <a:prstGeom prst="rect">
            <a:avLst/>
          </a:prstGeom>
        </p:spPr>
        <p:txBody>
          <a:bodyPr>
            <a:normAutofit lnSpcReduction="10000"/>
          </a:bodyPr>
          <a:lstStyle/>
          <a:p>
            <a:pPr algn="just">
              <a:lnSpc>
                <a:spcPct val="100000"/>
              </a:lnSpc>
            </a:pPr>
            <a:r>
              <a:rPr lang="en-US" altLang="zh-CN" sz="2000" b="0" i="0" dirty="0">
                <a:solidFill>
                  <a:srgbClr val="7030A0"/>
                </a:solidFill>
                <a:effectLst/>
                <a:latin typeface="微软雅黑" panose="020B0503020204020204" pitchFamily="34" charset="-122"/>
              </a:rPr>
              <a:t>ELIZA</a:t>
            </a:r>
            <a:r>
              <a:rPr lang="zh-CN" altLang="en-US" sz="2000" b="0" i="0" dirty="0">
                <a:solidFill>
                  <a:srgbClr val="7030A0"/>
                </a:solidFill>
                <a:effectLst/>
                <a:latin typeface="微软雅黑" panose="020B0503020204020204" pitchFamily="34" charset="-122"/>
              </a:rPr>
              <a:t>：你能说明白一些吗？</a:t>
            </a:r>
            <a:endParaRPr lang="en-US" altLang="zh-CN" sz="2000" b="0" i="0" dirty="0">
              <a:solidFill>
                <a:srgbClr val="7030A0"/>
              </a:solidFill>
              <a:effectLst/>
              <a:latin typeface="微软雅黑" panose="020B0503020204020204" pitchFamily="34" charset="-122"/>
            </a:endParaRPr>
          </a:p>
          <a:p>
            <a:pPr algn="just">
              <a:lnSpc>
                <a:spcPct val="100000"/>
              </a:lnSpc>
            </a:pPr>
            <a:r>
              <a:rPr lang="zh-CN" altLang="en-US" sz="2000" b="0" i="0" dirty="0">
                <a:effectLst/>
                <a:latin typeface="微软雅黑" panose="020B0503020204020204" pitchFamily="34" charset="-122"/>
              </a:rPr>
              <a:t>人：谁，我吗？</a:t>
            </a:r>
          </a:p>
          <a:p>
            <a:pPr algn="just">
              <a:lnSpc>
                <a:spcPct val="100000"/>
              </a:lnSpc>
            </a:pPr>
            <a:r>
              <a:rPr lang="en-US" altLang="zh-CN" sz="2000" b="0" i="0" dirty="0">
                <a:solidFill>
                  <a:srgbClr val="7030A0"/>
                </a:solidFill>
                <a:effectLst/>
                <a:latin typeface="微软雅黑" panose="020B0503020204020204" pitchFamily="34" charset="-122"/>
              </a:rPr>
              <a:t>ELIZA</a:t>
            </a:r>
            <a:r>
              <a:rPr lang="zh-CN" altLang="en-US" sz="2000" b="0" i="0" dirty="0">
                <a:solidFill>
                  <a:srgbClr val="7030A0"/>
                </a:solidFill>
                <a:effectLst/>
                <a:latin typeface="微软雅黑" panose="020B0503020204020204" pitchFamily="34" charset="-122"/>
              </a:rPr>
              <a:t>：让我们讨论下为什么你此时有空？</a:t>
            </a:r>
          </a:p>
          <a:p>
            <a:pPr algn="just">
              <a:lnSpc>
                <a:spcPct val="100000"/>
              </a:lnSpc>
            </a:pPr>
            <a:r>
              <a:rPr lang="zh-CN" altLang="en-US" sz="2000" dirty="0">
                <a:latin typeface="微软雅黑" panose="020B0503020204020204" pitchFamily="34" charset="-122"/>
              </a:rPr>
              <a:t>人： 你可以说：</a:t>
            </a:r>
            <a:r>
              <a:rPr lang="en-US" altLang="zh-CN" sz="2000" dirty="0">
                <a:latin typeface="微软雅黑" panose="020B0503020204020204" pitchFamily="34" charset="-122"/>
              </a:rPr>
              <a:t>FaceTime Brian, Launch photos,</a:t>
            </a:r>
            <a:r>
              <a:rPr lang="zh-CN" altLang="en-US" sz="2000" dirty="0">
                <a:latin typeface="微软雅黑" panose="020B0503020204020204" pitchFamily="34" charset="-122"/>
              </a:rPr>
              <a:t> 这些事</a:t>
            </a:r>
            <a:r>
              <a:rPr lang="zh-CN" altLang="en-US" sz="2000" b="0" i="0" dirty="0">
                <a:effectLst/>
                <a:latin typeface="微软雅黑" panose="020B0503020204020204" pitchFamily="34" charset="-122"/>
              </a:rPr>
              <a:t>。</a:t>
            </a:r>
          </a:p>
          <a:p>
            <a:pPr algn="just">
              <a:lnSpc>
                <a:spcPct val="100000"/>
              </a:lnSpc>
            </a:pPr>
            <a:r>
              <a:rPr lang="en-US" altLang="zh-CN" sz="2000" dirty="0">
                <a:solidFill>
                  <a:srgbClr val="7030A0"/>
                </a:solidFill>
                <a:latin typeface="微软雅黑" panose="020B0503020204020204" pitchFamily="34" charset="-122"/>
              </a:rPr>
              <a:t>ELIZA</a:t>
            </a:r>
            <a:r>
              <a:rPr lang="zh-CN" altLang="en-US" sz="2000" b="0" i="0" dirty="0">
                <a:solidFill>
                  <a:srgbClr val="7030A0"/>
                </a:solidFill>
                <a:effectLst/>
                <a:latin typeface="微软雅黑" panose="020B0503020204020204" pitchFamily="34" charset="-122"/>
              </a:rPr>
              <a:t>：我可以那样说吗？</a:t>
            </a:r>
            <a:endParaRPr lang="en-US" altLang="zh-CN" sz="2000" b="0" i="0" dirty="0">
              <a:solidFill>
                <a:srgbClr val="7030A0"/>
              </a:solidFill>
              <a:effectLst/>
              <a:latin typeface="微软雅黑" panose="020B0503020204020204" pitchFamily="34" charset="-122"/>
            </a:endParaRPr>
          </a:p>
          <a:p>
            <a:pPr algn="just">
              <a:lnSpc>
                <a:spcPct val="100000"/>
              </a:lnSpc>
            </a:pPr>
            <a:r>
              <a:rPr lang="zh-CN" altLang="en-US" sz="2000" b="0" i="0" dirty="0">
                <a:effectLst/>
                <a:latin typeface="微软雅黑" panose="020B0503020204020204" pitchFamily="34" charset="-122"/>
              </a:rPr>
              <a:t>人：我说过不行吗？</a:t>
            </a:r>
          </a:p>
          <a:p>
            <a:pPr algn="just">
              <a:lnSpc>
                <a:spcPct val="100000"/>
              </a:lnSpc>
            </a:pPr>
            <a:r>
              <a:rPr lang="en-US" altLang="zh-CN" sz="2000" dirty="0">
                <a:solidFill>
                  <a:srgbClr val="7030A0"/>
                </a:solidFill>
                <a:latin typeface="微软雅黑" panose="020B0503020204020204" pitchFamily="34" charset="-122"/>
              </a:rPr>
              <a:t>ELIZA</a:t>
            </a:r>
            <a:r>
              <a:rPr lang="zh-CN" altLang="en-US" sz="2000" b="0" i="0" dirty="0">
                <a:solidFill>
                  <a:srgbClr val="7030A0"/>
                </a:solidFill>
                <a:effectLst/>
                <a:latin typeface="微软雅黑" panose="020B0503020204020204" pitchFamily="34" charset="-122"/>
              </a:rPr>
              <a:t>：你真的说过别的人不行？</a:t>
            </a:r>
            <a:endParaRPr lang="zh-CN" altLang="en-US" sz="2000" dirty="0">
              <a:solidFill>
                <a:srgbClr val="7030A0"/>
              </a:solidFill>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667" y="1435139"/>
            <a:ext cx="4337453" cy="4181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mn-ea"/>
              </a:rPr>
              <a:t>黄金十年（1956-1974）</a:t>
            </a:r>
            <a:endParaRPr lang="en-US" altLang="zh-CN" dirty="0" err="1">
              <a:solidFill>
                <a:srgbClr val="1F2329"/>
              </a:solidFill>
              <a:latin typeface="Noto Sans SC"/>
            </a:endParaRPr>
          </a:p>
        </p:txBody>
      </p:sp>
      <p:sp>
        <p:nvSpPr>
          <p:cNvPr id="3" name="内容占位符 2"/>
          <p:cNvSpPr>
            <a:spLocks noGrp="1"/>
          </p:cNvSpPr>
          <p:nvPr>
            <p:ph idx="1"/>
          </p:nvPr>
        </p:nvSpPr>
        <p:spPr>
          <a:xfrm>
            <a:off x="573171" y="1635799"/>
            <a:ext cx="10515600" cy="1744239"/>
          </a:xfrm>
          <a:prstGeom prst="rect">
            <a:avLst/>
          </a:prstGeom>
        </p:spPr>
        <p:txBody>
          <a:bodyPr>
            <a:noAutofit/>
          </a:bodyPr>
          <a:lstStyle/>
          <a:p>
            <a:pPr algn="just">
              <a:lnSpc>
                <a:spcPct val="100000"/>
              </a:lnSpc>
            </a:pPr>
            <a:r>
              <a:rPr lang="en-US" altLang="zh-CN" sz="2400" dirty="0"/>
              <a:t>ELIZA</a:t>
            </a:r>
            <a:r>
              <a:rPr lang="zh-CN" altLang="en-US" sz="2400" dirty="0"/>
              <a:t>背后只是一些非常简单的问答模板，主要是引导对方进行表达。尽管如此，人们依然认为</a:t>
            </a:r>
            <a:r>
              <a:rPr lang="en-US" altLang="zh-CN" sz="2400" dirty="0"/>
              <a:t>ELIZA</a:t>
            </a:r>
            <a:r>
              <a:rPr lang="zh-CN" altLang="en-US" sz="2400" dirty="0"/>
              <a:t>很智能。</a:t>
            </a:r>
            <a:endParaRPr lang="en-US" altLang="zh-CN" sz="2400" dirty="0"/>
          </a:p>
          <a:p>
            <a:pPr algn="just">
              <a:lnSpc>
                <a:spcPct val="100000"/>
              </a:lnSpc>
            </a:pPr>
            <a:r>
              <a:rPr lang="en-US" altLang="zh-CN" sz="2400" dirty="0"/>
              <a:t>ELIZA</a:t>
            </a:r>
            <a:r>
              <a:rPr lang="zh-CN" altLang="en-US" sz="2400" dirty="0"/>
              <a:t>以后，对话机器人取得长足进展，但直到最近深度学习兴起后，类人的对话才出现。</a:t>
            </a:r>
          </a:p>
        </p:txBody>
      </p:sp>
      <p:pic>
        <p:nvPicPr>
          <p:cNvPr id="6" name="图片 5"/>
          <p:cNvPicPr>
            <a:picLocks noChangeAspect="1"/>
          </p:cNvPicPr>
          <p:nvPr/>
        </p:nvPicPr>
        <p:blipFill>
          <a:blip r:embed="rId2"/>
          <a:stretch>
            <a:fillRect/>
          </a:stretch>
        </p:blipFill>
        <p:spPr>
          <a:xfrm>
            <a:off x="5897231" y="3580535"/>
            <a:ext cx="5336794" cy="2906848"/>
          </a:xfrm>
          <a:prstGeom prst="rect">
            <a:avLst/>
          </a:prstGeom>
        </p:spPr>
      </p:pic>
      <p:pic>
        <p:nvPicPr>
          <p:cNvPr id="7" name="图片 6"/>
          <p:cNvPicPr>
            <a:picLocks noChangeAspect="1"/>
          </p:cNvPicPr>
          <p:nvPr/>
        </p:nvPicPr>
        <p:blipFill>
          <a:blip r:embed="rId3"/>
          <a:stretch>
            <a:fillRect/>
          </a:stretch>
        </p:blipFill>
        <p:spPr>
          <a:xfrm>
            <a:off x="958915" y="3580535"/>
            <a:ext cx="4523903" cy="2906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mn-ea"/>
              </a:rPr>
              <a:t>黄金十年（1956-1974）</a:t>
            </a:r>
            <a:endParaRPr lang="en-US" altLang="zh-CN" dirty="0" err="1">
              <a:solidFill>
                <a:srgbClr val="1F2329"/>
              </a:solidFill>
              <a:latin typeface="Noto Sans SC"/>
            </a:endParaRPr>
          </a:p>
        </p:txBody>
      </p:sp>
      <p:sp>
        <p:nvSpPr>
          <p:cNvPr id="3" name="内容占位符 2"/>
          <p:cNvSpPr>
            <a:spLocks noGrp="1"/>
          </p:cNvSpPr>
          <p:nvPr>
            <p:ph idx="1"/>
          </p:nvPr>
        </p:nvSpPr>
        <p:spPr>
          <a:xfrm>
            <a:off x="573171" y="1541819"/>
            <a:ext cx="5840599" cy="4937178"/>
          </a:xfrm>
          <a:prstGeom prst="rect">
            <a:avLst/>
          </a:prstGeom>
        </p:spPr>
        <p:txBody>
          <a:bodyPr>
            <a:noAutofit/>
          </a:bodyPr>
          <a:lstStyle/>
          <a:p>
            <a:pPr algn="just"/>
            <a:r>
              <a:rPr lang="zh-CN" altLang="en-US" sz="2400" dirty="0">
                <a:solidFill>
                  <a:srgbClr val="333333"/>
                </a:solidFill>
              </a:rPr>
              <a:t>受人类神经网络的启发，</a:t>
            </a:r>
            <a:r>
              <a:rPr lang="en-US" altLang="zh-CN" sz="2400" dirty="0">
                <a:solidFill>
                  <a:srgbClr val="333333"/>
                </a:solidFill>
              </a:rPr>
              <a:t>1943</a:t>
            </a:r>
            <a:r>
              <a:rPr lang="zh-CN" altLang="en-US" sz="2400" dirty="0">
                <a:solidFill>
                  <a:srgbClr val="333333"/>
                </a:solidFill>
              </a:rPr>
              <a:t>年美国计算神经学家</a:t>
            </a:r>
            <a:r>
              <a:rPr lang="zh-CN" altLang="en-US" sz="2400" dirty="0">
                <a:solidFill>
                  <a:srgbClr val="333333"/>
                </a:solidFill>
                <a:effectLst>
                  <a:outerShdw blurRad="38100" dist="38100" dir="2700000" algn="tl">
                    <a:srgbClr val="000000">
                      <a:alpha val="43137"/>
                    </a:srgbClr>
                  </a:outerShdw>
                </a:effectLst>
              </a:rPr>
              <a:t>沃伦</a:t>
            </a:r>
            <a:r>
              <a:rPr lang="en-US" altLang="zh-CN" sz="2400" dirty="0">
                <a:solidFill>
                  <a:srgbClr val="333333"/>
                </a:solidFill>
                <a:effectLst>
                  <a:outerShdw blurRad="38100" dist="38100" dir="2700000" algn="tl">
                    <a:srgbClr val="000000">
                      <a:alpha val="43137"/>
                    </a:srgbClr>
                  </a:outerShdw>
                </a:effectLst>
              </a:rPr>
              <a:t>·</a:t>
            </a:r>
            <a:r>
              <a:rPr lang="zh-CN" altLang="en-US" sz="2400" dirty="0">
                <a:solidFill>
                  <a:srgbClr val="333333"/>
                </a:solidFill>
                <a:effectLst>
                  <a:outerShdw blurRad="38100" dist="38100" dir="2700000" algn="tl">
                    <a:srgbClr val="000000">
                      <a:alpha val="43137"/>
                    </a:srgbClr>
                  </a:outerShdw>
                </a:effectLst>
              </a:rPr>
              <a:t>麦卡洛克</a:t>
            </a:r>
            <a:r>
              <a:rPr lang="zh-CN" altLang="en-US" sz="2400" dirty="0">
                <a:solidFill>
                  <a:srgbClr val="333333"/>
                </a:solidFill>
              </a:rPr>
              <a:t>和</a:t>
            </a:r>
            <a:r>
              <a:rPr lang="zh-CN" altLang="en-US" sz="2400" dirty="0">
                <a:solidFill>
                  <a:srgbClr val="333333"/>
                </a:solidFill>
                <a:effectLst>
                  <a:outerShdw blurRad="38100" dist="38100" dir="2700000" algn="tl">
                    <a:srgbClr val="000000">
                      <a:alpha val="43137"/>
                    </a:srgbClr>
                  </a:outerShdw>
                </a:effectLst>
              </a:rPr>
              <a:t>沃尔特</a:t>
            </a:r>
            <a:r>
              <a:rPr lang="en-US" altLang="zh-CN" sz="2400" dirty="0">
                <a:solidFill>
                  <a:srgbClr val="333333"/>
                </a:solidFill>
                <a:effectLst>
                  <a:outerShdw blurRad="38100" dist="38100" dir="2700000" algn="tl">
                    <a:srgbClr val="000000">
                      <a:alpha val="43137"/>
                    </a:srgbClr>
                  </a:outerShdw>
                </a:effectLst>
              </a:rPr>
              <a:t>·</a:t>
            </a:r>
            <a:r>
              <a:rPr lang="zh-CN" altLang="en-US" sz="2400" dirty="0">
                <a:solidFill>
                  <a:srgbClr val="333333"/>
                </a:solidFill>
                <a:effectLst>
                  <a:outerShdw blurRad="38100" dist="38100" dir="2700000" algn="tl">
                    <a:srgbClr val="000000">
                      <a:alpha val="43137"/>
                    </a:srgbClr>
                  </a:outerShdw>
                </a:effectLst>
              </a:rPr>
              <a:t>皮茨</a:t>
            </a:r>
            <a:r>
              <a:rPr lang="zh-CN" altLang="en-US" sz="2400" dirty="0">
                <a:solidFill>
                  <a:srgbClr val="333333"/>
                </a:solidFill>
              </a:rPr>
              <a:t>提出人工神经网络模型（</a:t>
            </a:r>
            <a:r>
              <a:rPr lang="en-US" altLang="zh-CN" sz="2400" dirty="0">
                <a:solidFill>
                  <a:srgbClr val="333333"/>
                </a:solidFill>
              </a:rPr>
              <a:t>ANN</a:t>
            </a:r>
            <a:r>
              <a:rPr lang="zh-CN" altLang="en-US" sz="2400" dirty="0">
                <a:solidFill>
                  <a:srgbClr val="333333"/>
                </a:solidFill>
              </a:rPr>
              <a:t>）。</a:t>
            </a:r>
            <a:endParaRPr lang="en-US" altLang="zh-CN" sz="2400" dirty="0">
              <a:solidFill>
                <a:srgbClr val="333333"/>
              </a:solidFill>
            </a:endParaRPr>
          </a:p>
          <a:p>
            <a:pPr algn="just"/>
            <a:r>
              <a:rPr lang="en-US" altLang="zh-CN" sz="2400" dirty="0">
                <a:solidFill>
                  <a:srgbClr val="333333"/>
                </a:solidFill>
              </a:rPr>
              <a:t>1951</a:t>
            </a:r>
            <a:r>
              <a:rPr lang="zh-CN" altLang="en-US" sz="2400" dirty="0">
                <a:solidFill>
                  <a:srgbClr val="333333"/>
                </a:solidFill>
              </a:rPr>
              <a:t>年，</a:t>
            </a:r>
            <a:r>
              <a:rPr lang="zh-CN" altLang="en-US" sz="2400" dirty="0">
                <a:solidFill>
                  <a:srgbClr val="333333"/>
                </a:solidFill>
                <a:effectLst>
                  <a:outerShdw blurRad="38100" dist="38100" dir="2700000" algn="tl">
                    <a:srgbClr val="000000">
                      <a:alpha val="43137"/>
                    </a:srgbClr>
                  </a:outerShdw>
                </a:effectLst>
              </a:rPr>
              <a:t>马文</a:t>
            </a:r>
            <a:r>
              <a:rPr lang="en-US" altLang="zh-CN" sz="2400" dirty="0">
                <a:solidFill>
                  <a:srgbClr val="333333"/>
                </a:solidFill>
                <a:effectLst>
                  <a:outerShdw blurRad="38100" dist="38100" dir="2700000" algn="tl">
                    <a:srgbClr val="000000">
                      <a:alpha val="43137"/>
                    </a:srgbClr>
                  </a:outerShdw>
                </a:effectLst>
              </a:rPr>
              <a:t>·</a:t>
            </a:r>
            <a:r>
              <a:rPr lang="zh-CN" altLang="en-US" sz="2400" dirty="0">
                <a:solidFill>
                  <a:srgbClr val="333333"/>
                </a:solidFill>
                <a:effectLst>
                  <a:outerShdw blurRad="38100" dist="38100" dir="2700000" algn="tl">
                    <a:srgbClr val="000000">
                      <a:alpha val="43137"/>
                    </a:srgbClr>
                  </a:outerShdw>
                </a:effectLst>
              </a:rPr>
              <a:t>闵斯基</a:t>
            </a:r>
            <a:r>
              <a:rPr lang="zh-CN" altLang="en-US" sz="2400" dirty="0">
                <a:solidFill>
                  <a:srgbClr val="333333"/>
                </a:solidFill>
              </a:rPr>
              <a:t>设计了第一个神经网络计算机 </a:t>
            </a:r>
            <a:r>
              <a:rPr lang="en-US" altLang="zh-CN" sz="2400" dirty="0">
                <a:solidFill>
                  <a:srgbClr val="333333"/>
                </a:solidFill>
              </a:rPr>
              <a:t>SNARC</a:t>
            </a:r>
            <a:r>
              <a:rPr lang="zh-CN" altLang="en-US" sz="2400" dirty="0">
                <a:solidFill>
                  <a:srgbClr val="333333"/>
                </a:solidFill>
              </a:rPr>
              <a:t>。</a:t>
            </a:r>
            <a:endParaRPr lang="en-US" altLang="zh-CN" sz="2400" dirty="0">
              <a:solidFill>
                <a:srgbClr val="333333"/>
              </a:solidFill>
            </a:endParaRPr>
          </a:p>
          <a:p>
            <a:pPr algn="just"/>
            <a:r>
              <a:rPr lang="en-US" altLang="zh-CN" sz="2400" dirty="0">
                <a:solidFill>
                  <a:srgbClr val="333333"/>
                </a:solidFill>
              </a:rPr>
              <a:t>1958</a:t>
            </a:r>
            <a:r>
              <a:rPr lang="zh-CN" altLang="en-US" sz="2400" dirty="0">
                <a:solidFill>
                  <a:srgbClr val="333333"/>
                </a:solidFill>
              </a:rPr>
              <a:t>年，康奈尔大学的</a:t>
            </a:r>
            <a:r>
              <a:rPr lang="zh-CN" altLang="en-US" sz="2400" dirty="0">
                <a:solidFill>
                  <a:srgbClr val="333333"/>
                </a:solidFill>
                <a:effectLst>
                  <a:outerShdw blurRad="38100" dist="38100" dir="2700000" algn="tl">
                    <a:srgbClr val="000000">
                      <a:alpha val="43137"/>
                    </a:srgbClr>
                  </a:outerShdw>
                </a:effectLst>
              </a:rPr>
              <a:t>弗兰克</a:t>
            </a:r>
            <a:r>
              <a:rPr lang="en-US" altLang="zh-CN" sz="2400" dirty="0">
                <a:solidFill>
                  <a:srgbClr val="333333"/>
                </a:solidFill>
                <a:effectLst>
                  <a:outerShdw blurRad="38100" dist="38100" dir="2700000" algn="tl">
                    <a:srgbClr val="000000">
                      <a:alpha val="43137"/>
                    </a:srgbClr>
                  </a:outerShdw>
                </a:effectLst>
              </a:rPr>
              <a:t>·</a:t>
            </a:r>
            <a:r>
              <a:rPr lang="zh-CN" altLang="en-US" sz="2400" dirty="0">
                <a:solidFill>
                  <a:srgbClr val="333333"/>
                </a:solidFill>
                <a:effectLst>
                  <a:outerShdw blurRad="38100" dist="38100" dir="2700000" algn="tl">
                    <a:srgbClr val="000000">
                      <a:alpha val="43137"/>
                    </a:srgbClr>
                  </a:outerShdw>
                </a:effectLst>
              </a:rPr>
              <a:t>罗森布拉特</a:t>
            </a:r>
            <a:r>
              <a:rPr lang="zh-CN" altLang="en-US" sz="2400" dirty="0">
                <a:solidFill>
                  <a:srgbClr val="333333"/>
                </a:solidFill>
              </a:rPr>
              <a:t>设计了一个称为“感知器”的单层神经网络，并实现在一台称为</a:t>
            </a:r>
            <a:r>
              <a:rPr lang="en-US" altLang="zh-CN" sz="2400" dirty="0">
                <a:solidFill>
                  <a:srgbClr val="333333"/>
                </a:solidFill>
              </a:rPr>
              <a:t>Mark 1</a:t>
            </a:r>
            <a:r>
              <a:rPr lang="zh-CN" altLang="en-US" sz="2400" dirty="0">
                <a:solidFill>
                  <a:srgbClr val="333333"/>
                </a:solidFill>
              </a:rPr>
              <a:t>的专用硬件上，称为感知机。</a:t>
            </a:r>
            <a:endParaRPr lang="en-US" altLang="zh-CN" sz="2400" dirty="0">
              <a:solidFill>
                <a:srgbClr val="333333"/>
              </a:solidFill>
            </a:endParaRPr>
          </a:p>
          <a:p>
            <a:pPr algn="just"/>
            <a:r>
              <a:rPr lang="zh-CN" altLang="en-US" sz="2400" dirty="0">
                <a:solidFill>
                  <a:srgbClr val="333333"/>
                </a:solidFill>
              </a:rPr>
              <a:t>网络采用麦卡洛克和皮茨提出的神经元结构，不同的是在感知器模型中，神经元之间的连接是可学习的。</a:t>
            </a:r>
          </a:p>
        </p:txBody>
      </p:sp>
      <p:sp>
        <p:nvSpPr>
          <p:cNvPr id="5" name="文本框 4"/>
          <p:cNvSpPr txBox="1"/>
          <p:nvPr/>
        </p:nvSpPr>
        <p:spPr>
          <a:xfrm>
            <a:off x="6833728" y="5465112"/>
            <a:ext cx="4578272" cy="1169551"/>
          </a:xfrm>
          <a:prstGeom prst="rect">
            <a:avLst/>
          </a:prstGeom>
          <a:noFill/>
        </p:spPr>
        <p:txBody>
          <a:bodyPr wrap="square" rtlCol="0">
            <a:spAutoFit/>
          </a:bodyPr>
          <a:lstStyle/>
          <a:p>
            <a:pPr algn="just"/>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弗兰克</a:t>
            </a:r>
            <a:r>
              <a:rPr lang="zh-CN" altLang="zh-CN" sz="1400" i="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罗森布拉特</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1928-1971</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Mark 1</a:t>
            </a:r>
            <a:r>
              <a:rPr lang="zh-CN" altLang="en-US" sz="1400" dirty="0">
                <a:latin typeface="微软雅黑" panose="020B0503020204020204" pitchFamily="34" charset="-122"/>
                <a:ea typeface="微软雅黑" panose="020B0503020204020204" pitchFamily="34" charset="-122"/>
              </a:rPr>
              <a:t>感知机。</a:t>
            </a:r>
            <a:endParaRPr lang="en-US" altLang="zh-CN" sz="1400" dirty="0">
              <a:latin typeface="微软雅黑" panose="020B0503020204020204" pitchFamily="34" charset="-122"/>
              <a:ea typeface="微软雅黑" panose="020B0503020204020204" pitchFamily="34" charset="-122"/>
            </a:endParaRPr>
          </a:p>
          <a:p>
            <a:pPr algn="just"/>
            <a:r>
              <a:rPr lang="zh-CN" altLang="en-US" sz="1400" dirty="0">
                <a:latin typeface="微软雅黑" panose="020B0503020204020204" pitchFamily="34" charset="-122"/>
                <a:ea typeface="微软雅黑" panose="020B0503020204020204" pitchFamily="34" charset="-122"/>
              </a:rPr>
              <a:t>罗林布拉特设计的感知机接收图片作为输入，可以识别图片中的字母或数字。右图是识别字母“</a:t>
            </a: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”的例子。</a:t>
            </a:r>
            <a:endParaRPr lang="en-US" altLang="zh-CN" sz="1400" dirty="0">
              <a:latin typeface="微软雅黑" panose="020B0503020204020204" pitchFamily="34" charset="-122"/>
              <a:ea typeface="微软雅黑" panose="020B0503020204020204" pitchFamily="34" charset="-122"/>
            </a:endParaRPr>
          </a:p>
          <a:p>
            <a:pPr algn="just"/>
            <a:r>
              <a:rPr lang="zh-CN" altLang="en-US" sz="1400" dirty="0">
                <a:latin typeface="微软雅黑" panose="020B0503020204020204" pitchFamily="34" charset="-122"/>
                <a:ea typeface="微软雅黑" panose="020B0503020204020204" pitchFamily="34" charset="-122"/>
              </a:rPr>
              <a:t>感知器模型的成功给人们带来极大鼓舞，人们乐观地认为，只要机器能自己学习，那很多事情都可以完成了。</a:t>
            </a:r>
            <a:endParaRPr lang="en-US" altLang="zh-CN" sz="1400"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6637200" y="1207538"/>
            <a:ext cx="4971328" cy="1900566"/>
            <a:chOff x="6647501" y="1124922"/>
            <a:chExt cx="4971328" cy="1900566"/>
          </a:xfrm>
        </p:grpSpPr>
        <p:pic>
          <p:nvPicPr>
            <p:cNvPr id="6" name="图片 5"/>
            <p:cNvPicPr>
              <a:picLocks noChangeAspect="1"/>
            </p:cNvPicPr>
            <p:nvPr/>
          </p:nvPicPr>
          <p:blipFill>
            <a:blip r:embed="rId2"/>
            <a:stretch>
              <a:fillRect/>
            </a:stretch>
          </p:blipFill>
          <p:spPr>
            <a:xfrm>
              <a:off x="9142123" y="1232141"/>
              <a:ext cx="2476706" cy="1686129"/>
            </a:xfrm>
            <a:prstGeom prst="rect">
              <a:avLst/>
            </a:prstGeom>
          </p:spPr>
        </p:pic>
        <p:pic>
          <p:nvPicPr>
            <p:cNvPr id="7" name="图片 6"/>
            <p:cNvPicPr>
              <a:picLocks noChangeAspect="1"/>
            </p:cNvPicPr>
            <p:nvPr/>
          </p:nvPicPr>
          <p:blipFill>
            <a:blip r:embed="rId3"/>
            <a:stretch>
              <a:fillRect/>
            </a:stretch>
          </p:blipFill>
          <p:spPr>
            <a:xfrm>
              <a:off x="6647501" y="1124922"/>
              <a:ext cx="2135143" cy="1900566"/>
            </a:xfrm>
            <a:prstGeom prst="rect">
              <a:avLst/>
            </a:prstGeom>
          </p:spPr>
        </p:pic>
      </p:grpSp>
      <p:sp>
        <p:nvSpPr>
          <p:cNvPr id="8" name="文本框 7"/>
          <p:cNvSpPr txBox="1"/>
          <p:nvPr/>
        </p:nvSpPr>
        <p:spPr>
          <a:xfrm>
            <a:off x="6803602" y="3132168"/>
            <a:ext cx="4638524"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人工神经网络模拟人类神经系统，具有强大的学习能力。</a:t>
            </a:r>
          </a:p>
        </p:txBody>
      </p:sp>
      <p:grpSp>
        <p:nvGrpSpPr>
          <p:cNvPr id="12" name="组合 11"/>
          <p:cNvGrpSpPr/>
          <p:nvPr/>
        </p:nvGrpSpPr>
        <p:grpSpPr>
          <a:xfrm>
            <a:off x="6808999" y="3616843"/>
            <a:ext cx="4627730" cy="1805438"/>
            <a:chOff x="6759685" y="3510163"/>
            <a:chExt cx="4627730" cy="1805438"/>
          </a:xfrm>
        </p:grpSpPr>
        <p:pic>
          <p:nvPicPr>
            <p:cNvPr id="9" name="图片 8"/>
            <p:cNvPicPr>
              <a:picLocks noChangeAspect="1"/>
            </p:cNvPicPr>
            <p:nvPr/>
          </p:nvPicPr>
          <p:blipFill>
            <a:blip r:embed="rId4"/>
            <a:stretch>
              <a:fillRect/>
            </a:stretch>
          </p:blipFill>
          <p:spPr>
            <a:xfrm>
              <a:off x="6759685" y="3580770"/>
              <a:ext cx="2218965" cy="1664224"/>
            </a:xfrm>
            <a:prstGeom prst="rect">
              <a:avLst/>
            </a:prstGeom>
          </p:spPr>
        </p:pic>
        <p:pic>
          <p:nvPicPr>
            <p:cNvPr id="11" name="图片 10"/>
            <p:cNvPicPr>
              <a:picLocks noChangeAspect="1"/>
            </p:cNvPicPr>
            <p:nvPr/>
          </p:nvPicPr>
          <p:blipFill>
            <a:blip r:embed="rId5"/>
            <a:stretch>
              <a:fillRect/>
            </a:stretch>
          </p:blipFill>
          <p:spPr>
            <a:xfrm>
              <a:off x="9112563" y="3510163"/>
              <a:ext cx="2274852" cy="180543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solidFill>
                  <a:srgbClr val="1F2329"/>
                </a:solidFill>
                <a:latin typeface="Noto Sans SC"/>
                <a:sym typeface="+mn-ea"/>
              </a:rPr>
              <a:t>严冬到来（1974-1980）</a:t>
            </a:r>
          </a:p>
        </p:txBody>
      </p:sp>
      <p:sp>
        <p:nvSpPr>
          <p:cNvPr id="8" name="标题 1"/>
          <p:cNvSpPr txBox="1"/>
          <p:nvPr>
            <p:custDataLst>
              <p:tags r:id="rId1"/>
            </p:custDataLst>
          </p:nvPr>
        </p:nvSpPr>
        <p:spPr>
          <a:xfrm>
            <a:off x="480060" y="2266950"/>
            <a:ext cx="6826885" cy="3874135"/>
          </a:xfrm>
          <a:prstGeom prst="rect">
            <a:avLst/>
          </a:prstGeom>
          <a:solidFill>
            <a:schemeClr val="bg1"/>
          </a:solidFill>
          <a:ln w="12700" cap="sq">
            <a:noFill/>
            <a:prstDash val="solid"/>
            <a:miter/>
          </a:ln>
          <a:effectLst>
            <a:outerShdw blurRad="50800" dist="38100" dir="5400000" algn="t" rotWithShape="0">
              <a:schemeClr val="tx1">
                <a:lumMod val="95000"/>
                <a:lumOff val="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2"/>
            </p:custDataLst>
          </p:nvPr>
        </p:nvSpPr>
        <p:spPr>
          <a:xfrm>
            <a:off x="387985" y="2208816"/>
            <a:ext cx="787078" cy="787078"/>
          </a:xfrm>
          <a:prstGeom prst="diagStripe">
            <a:avLst/>
          </a:prstGeom>
          <a:gradFill>
            <a:gsLst>
              <a:gs pos="20000">
                <a:schemeClr val="accent1"/>
              </a:gs>
              <a:gs pos="84000">
                <a:schemeClr val="accent2"/>
              </a:gs>
            </a:gsLst>
            <a:lin ang="2700000" scaled="1"/>
          </a:gradFill>
          <a:ln w="12700" cap="sq">
            <a:noFill/>
            <a:prstDash val="solid"/>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3"/>
            </p:custDataLst>
          </p:nvPr>
        </p:nvSpPr>
        <p:spPr>
          <a:xfrm>
            <a:off x="806450" y="2554605"/>
            <a:ext cx="6324600" cy="416560"/>
          </a:xfrm>
          <a:prstGeom prst="rect">
            <a:avLst/>
          </a:prstGeom>
          <a:noFill/>
          <a:ln>
            <a:noFill/>
          </a:ln>
        </p:spPr>
        <p:txBody>
          <a:bodyPr vert="horz" wrap="square" lIns="0" tIns="0" rIns="0" bIns="0" rtlCol="0" anchor="t"/>
          <a:lstStyle/>
          <a:p>
            <a:pPr algn="l">
              <a:lnSpc>
                <a:spcPct val="110000"/>
              </a:lnSpc>
              <a:spcBef>
                <a:spcPts val="500"/>
              </a:spcBef>
              <a:buClrTx/>
              <a:buSzTx/>
              <a:buFontTx/>
            </a:pPr>
            <a:r>
              <a:rPr kumimoji="1" lang="en-US" altLang="zh-CN" sz="2800">
                <a:solidFill>
                  <a:schemeClr val="accent1"/>
                </a:solidFill>
                <a:effectLst>
                  <a:outerShdw blurRad="38100" dist="25400" dir="5400000" algn="ctr" rotWithShape="0">
                    <a:srgbClr val="6E747A">
                      <a:alpha val="43000"/>
                      <a:alpha val="43000"/>
                    </a:srgbClr>
                  </a:outerShdw>
                </a:effectLst>
                <a:latin typeface="Source Han Sans CN Bold"/>
                <a:ea typeface="Source Han Sans CN Bold"/>
                <a:cs typeface="Source Han Sans CN Bold"/>
              </a:rPr>
              <a:t>实际应用的挑战：符号系统的局限性</a:t>
            </a:r>
          </a:p>
        </p:txBody>
      </p:sp>
      <p:sp>
        <p:nvSpPr>
          <p:cNvPr id="12" name="标题 1"/>
          <p:cNvSpPr txBox="1"/>
          <p:nvPr>
            <p:custDataLst>
              <p:tags r:id="rId4"/>
            </p:custDataLst>
          </p:nvPr>
        </p:nvSpPr>
        <p:spPr>
          <a:xfrm>
            <a:off x="806450" y="3275965"/>
            <a:ext cx="6324600" cy="2696845"/>
          </a:xfrm>
          <a:prstGeom prst="rect">
            <a:avLst/>
          </a:prstGeom>
          <a:noFill/>
          <a:ln>
            <a:noFill/>
          </a:ln>
        </p:spPr>
        <p:txBody>
          <a:bodyPr vert="horz" wrap="square" lIns="0" tIns="0" rIns="0" bIns="0" rtlCol="0" anchor="t"/>
          <a:lstStyle/>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dirty="0">
                <a:solidFill>
                  <a:schemeClr val="tx2"/>
                </a:solidFill>
                <a:latin typeface="微软雅黑" panose="020B0503020204020204" pitchFamily="34" charset="-122"/>
                <a:ea typeface="微软雅黑" panose="020B0503020204020204" pitchFamily="34" charset="-122"/>
              </a:rPr>
              <a:t>然而，随着研究深入，符号方法遇到了瓶颈。符号系统需要严格定义，难以描述大规模、开放式的问题。同时，实际问题中存在大量不确定性，无法完全用符号演算来解决。这些问题使得人工智能的研究进入了第一个低谷期。</a:t>
            </a:r>
          </a:p>
        </p:txBody>
      </p:sp>
      <p:sp>
        <p:nvSpPr>
          <p:cNvPr id="6" name="文本框 5"/>
          <p:cNvSpPr txBox="1"/>
          <p:nvPr/>
        </p:nvSpPr>
        <p:spPr>
          <a:xfrm>
            <a:off x="7620529" y="4659711"/>
            <a:ext cx="4044286" cy="738664"/>
          </a:xfrm>
          <a:prstGeom prst="rect">
            <a:avLst/>
          </a:prstGeom>
          <a:noFill/>
        </p:spPr>
        <p:txBody>
          <a:bodyPr wrap="square">
            <a:spAutoFit/>
          </a:bodyPr>
          <a:lstStyle/>
          <a:p>
            <a:pPr algn="just"/>
            <a:r>
              <a:rPr lang="zh-CN" altLang="en-US" sz="1400" dirty="0">
                <a:latin typeface="微软雅黑" panose="020B0503020204020204" pitchFamily="34" charset="-122"/>
                <a:ea typeface="微软雅黑" panose="020B0503020204020204" pitchFamily="34" charset="-122"/>
              </a:rPr>
              <a:t>闵斯基和他批判神经网络的著作</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Perceptrons</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。在这本书中，闵斯基证明感知器无法处理线性不可分问题。这本书使神经网络的研究陷入停顿。</a:t>
            </a:r>
          </a:p>
        </p:txBody>
      </p:sp>
      <p:pic>
        <p:nvPicPr>
          <p:cNvPr id="7" name="图片 6"/>
          <p:cNvPicPr>
            <a:picLocks noChangeAspect="1"/>
          </p:cNvPicPr>
          <p:nvPr/>
        </p:nvPicPr>
        <p:blipFill>
          <a:blip r:embed="rId7"/>
          <a:stretch>
            <a:fillRect/>
          </a:stretch>
        </p:blipFill>
        <p:spPr>
          <a:xfrm>
            <a:off x="10023896" y="2267203"/>
            <a:ext cx="1527578" cy="2305198"/>
          </a:xfrm>
          <a:prstGeom prst="rect">
            <a:avLst/>
          </a:prstGeom>
        </p:spPr>
      </p:pic>
      <p:pic>
        <p:nvPicPr>
          <p:cNvPr id="2" name="图片 1"/>
          <p:cNvPicPr>
            <a:picLocks noChangeAspect="1"/>
          </p:cNvPicPr>
          <p:nvPr/>
        </p:nvPicPr>
        <p:blipFill rotWithShape="1">
          <a:blip r:embed="rId8"/>
          <a:srcRect l="9341"/>
          <a:stretch>
            <a:fillRect/>
          </a:stretch>
        </p:blipFill>
        <p:spPr>
          <a:xfrm>
            <a:off x="7620529" y="2267203"/>
            <a:ext cx="2089856" cy="230519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solidFill>
                  <a:srgbClr val="1F2329"/>
                </a:solidFill>
                <a:latin typeface="Noto Sans SC"/>
                <a:sym typeface="+mn-ea"/>
              </a:rPr>
              <a:t>严冬到来（1974-1980）</a:t>
            </a:r>
          </a:p>
        </p:txBody>
      </p:sp>
      <p:sp>
        <p:nvSpPr>
          <p:cNvPr id="8" name="标题 1"/>
          <p:cNvSpPr txBox="1"/>
          <p:nvPr>
            <p:custDataLst>
              <p:tags r:id="rId1"/>
            </p:custDataLst>
          </p:nvPr>
        </p:nvSpPr>
        <p:spPr>
          <a:xfrm>
            <a:off x="447675" y="2266950"/>
            <a:ext cx="6826885" cy="4453255"/>
          </a:xfrm>
          <a:prstGeom prst="rect">
            <a:avLst/>
          </a:prstGeom>
          <a:solidFill>
            <a:schemeClr val="bg1"/>
          </a:solidFill>
          <a:ln w="12700" cap="sq">
            <a:noFill/>
            <a:prstDash val="solid"/>
            <a:miter/>
          </a:ln>
          <a:effectLst>
            <a:outerShdw blurRad="50800" dist="38100" dir="5400000" algn="t" rotWithShape="0">
              <a:schemeClr val="tx1">
                <a:lumMod val="95000"/>
                <a:lumOff val="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2"/>
            </p:custDataLst>
          </p:nvPr>
        </p:nvSpPr>
        <p:spPr>
          <a:xfrm>
            <a:off x="355600" y="2208816"/>
            <a:ext cx="787078" cy="787078"/>
          </a:xfrm>
          <a:prstGeom prst="diagStripe">
            <a:avLst/>
          </a:prstGeom>
          <a:gradFill>
            <a:gsLst>
              <a:gs pos="20000">
                <a:schemeClr val="accent1"/>
              </a:gs>
              <a:gs pos="84000">
                <a:schemeClr val="accent2"/>
              </a:gs>
            </a:gsLst>
            <a:lin ang="2700000" scaled="1"/>
          </a:gradFill>
          <a:ln w="12700" cap="sq">
            <a:noFill/>
            <a:prstDash val="solid"/>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3"/>
            </p:custDataLst>
          </p:nvPr>
        </p:nvSpPr>
        <p:spPr>
          <a:xfrm>
            <a:off x="774065" y="2554605"/>
            <a:ext cx="6324600" cy="416560"/>
          </a:xfrm>
          <a:prstGeom prst="rect">
            <a:avLst/>
          </a:prstGeom>
          <a:noFill/>
          <a:ln>
            <a:noFill/>
          </a:ln>
        </p:spPr>
        <p:txBody>
          <a:bodyPr vert="horz" wrap="square" lIns="0" tIns="0" rIns="0" bIns="0" rtlCol="0" anchor="t"/>
          <a:lstStyle/>
          <a:p>
            <a:pPr algn="l">
              <a:lnSpc>
                <a:spcPct val="130000"/>
              </a:lnSpc>
            </a:pPr>
            <a:r>
              <a:rPr kumimoji="1" lang="en-US" altLang="zh-CN" sz="2800">
                <a:ln w="12700">
                  <a:noFill/>
                </a:ln>
                <a:solidFill>
                  <a:srgbClr val="92278F">
                    <a:alpha val="100000"/>
                  </a:srgbClr>
                </a:solidFill>
                <a:latin typeface="Source Han Sans CN Bold"/>
                <a:ea typeface="Source Han Sans CN Bold"/>
                <a:cs typeface="Source Han Sans CN Bold"/>
                <a:sym typeface="+mn-ea"/>
              </a:rPr>
              <a:t>感知器的局限：线性可分问题的限制</a:t>
            </a:r>
            <a:endParaRPr kumimoji="1" lang="en-US" altLang="zh-CN" sz="2800">
              <a:solidFill>
                <a:schemeClr val="accent1"/>
              </a:solidFill>
              <a:effectLst>
                <a:outerShdw blurRad="38100" dist="25400" dir="5400000" algn="ctr" rotWithShape="0">
                  <a:srgbClr val="6E747A">
                    <a:alpha val="43000"/>
                    <a:alpha val="43000"/>
                  </a:srgbClr>
                </a:outerShdw>
              </a:effectLst>
              <a:latin typeface="Source Han Sans CN Bold"/>
              <a:ea typeface="Source Han Sans CN Bold"/>
              <a:cs typeface="Source Han Sans CN Bold"/>
            </a:endParaRPr>
          </a:p>
        </p:txBody>
      </p:sp>
      <p:sp>
        <p:nvSpPr>
          <p:cNvPr id="12" name="标题 1"/>
          <p:cNvSpPr txBox="1"/>
          <p:nvPr>
            <p:custDataLst>
              <p:tags r:id="rId4"/>
            </p:custDataLst>
          </p:nvPr>
        </p:nvSpPr>
        <p:spPr>
          <a:xfrm>
            <a:off x="774065" y="3275965"/>
            <a:ext cx="6324600" cy="2696845"/>
          </a:xfrm>
          <a:prstGeom prst="rect">
            <a:avLst/>
          </a:prstGeom>
          <a:noFill/>
          <a:ln>
            <a:noFill/>
          </a:ln>
        </p:spPr>
        <p:txBody>
          <a:bodyPr vert="horz" wrap="square" lIns="0" tIns="0" rIns="0" bIns="0" rtlCol="0" anchor="t"/>
          <a:lstStyle/>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dirty="0">
                <a:solidFill>
                  <a:schemeClr val="tx2"/>
                </a:solidFill>
                <a:latin typeface="微软雅黑" panose="020B0503020204020204" pitchFamily="34" charset="-122"/>
                <a:ea typeface="微软雅黑" panose="020B0503020204020204" pitchFamily="34" charset="-122"/>
                <a:sym typeface="+mn-ea"/>
              </a:rPr>
              <a:t>与此同时，神经网络的研究也取得了一定的成果。然而，感知器模型在处理线性不可分问题上存在局限性，这限制了其应用范围。</a:t>
            </a:r>
          </a:p>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dirty="0">
                <a:solidFill>
                  <a:schemeClr val="tx2"/>
                </a:solidFill>
                <a:latin typeface="微软雅黑" panose="020B0503020204020204" pitchFamily="34" charset="-122"/>
                <a:ea typeface="微软雅黑" panose="020B0503020204020204" pitchFamily="34" charset="-122"/>
                <a:sym typeface="+mn-ea"/>
              </a:rPr>
              <a:t>马文·明斯基和西摩尔·派普特在《感知机》一书中深入分析了感知机的局限性，指出它只能解决线性可分的问题。无法处理线性不可分的问题。而实际问题大都是线性不可分的。</a:t>
            </a:r>
            <a:endParaRPr lang="en-US" altLang="zh-CN" sz="2400" dirty="0">
              <a:solidFill>
                <a:schemeClr val="tx2"/>
              </a:solidFill>
              <a:latin typeface="微软雅黑" panose="020B0503020204020204" pitchFamily="34" charset="-122"/>
              <a:ea typeface="微软雅黑" panose="020B0503020204020204" pitchFamily="34" charset="-122"/>
              <a:sym typeface="+mn-ea"/>
            </a:endParaRPr>
          </a:p>
        </p:txBody>
      </p:sp>
      <p:grpSp>
        <p:nvGrpSpPr>
          <p:cNvPr id="5" name="组合 4"/>
          <p:cNvGrpSpPr/>
          <p:nvPr/>
        </p:nvGrpSpPr>
        <p:grpSpPr>
          <a:xfrm>
            <a:off x="7557770" y="2554605"/>
            <a:ext cx="3930650" cy="1931035"/>
            <a:chOff x="1049252" y="3474365"/>
            <a:chExt cx="4969000" cy="2089856"/>
          </a:xfrm>
        </p:grpSpPr>
        <p:pic>
          <p:nvPicPr>
            <p:cNvPr id="9222" name="Picture 6" descr="Newton's 3 Laws of Motion: Force, Mass and Acceleration - Owlca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252" y="3542653"/>
              <a:ext cx="2698898" cy="202156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eavy rain - Free nature ic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8396" y="3474365"/>
              <a:ext cx="2089856" cy="208985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文本框 2"/>
          <p:cNvSpPr txBox="1"/>
          <p:nvPr/>
        </p:nvSpPr>
        <p:spPr>
          <a:xfrm>
            <a:off x="7327342" y="4626686"/>
            <a:ext cx="4813139"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机器就算知道了牛顿定律，也很难预测出明天会不会下雨。</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b="1" dirty="0" err="1">
                <a:solidFill>
                  <a:srgbClr val="1F2329"/>
                </a:solidFill>
                <a:latin typeface="Noto Sans SC"/>
              </a:rPr>
              <a:t>短暂回暖（1980-1987）</a:t>
            </a:r>
          </a:p>
        </p:txBody>
      </p:sp>
      <p:sp>
        <p:nvSpPr>
          <p:cNvPr id="8" name="标题 1"/>
          <p:cNvSpPr txBox="1"/>
          <p:nvPr>
            <p:custDataLst>
              <p:tags r:id="rId1"/>
            </p:custDataLst>
          </p:nvPr>
        </p:nvSpPr>
        <p:spPr>
          <a:xfrm>
            <a:off x="752475" y="2325370"/>
            <a:ext cx="6826885" cy="3874135"/>
          </a:xfrm>
          <a:prstGeom prst="rect">
            <a:avLst/>
          </a:prstGeom>
          <a:solidFill>
            <a:schemeClr val="bg1"/>
          </a:solidFill>
          <a:ln w="12700" cap="sq">
            <a:noFill/>
            <a:prstDash val="solid"/>
            <a:miter/>
          </a:ln>
          <a:effectLst>
            <a:outerShdw blurRad="50800" dist="38100" dir="5400000" algn="t" rotWithShape="0">
              <a:schemeClr val="tx1">
                <a:lumMod val="95000"/>
                <a:lumOff val="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2"/>
            </p:custDataLst>
          </p:nvPr>
        </p:nvSpPr>
        <p:spPr>
          <a:xfrm>
            <a:off x="660400" y="2267236"/>
            <a:ext cx="787078" cy="787078"/>
          </a:xfrm>
          <a:prstGeom prst="diagStripe">
            <a:avLst/>
          </a:prstGeom>
          <a:gradFill>
            <a:gsLst>
              <a:gs pos="20000">
                <a:schemeClr val="accent1"/>
              </a:gs>
              <a:gs pos="84000">
                <a:schemeClr val="accent2"/>
              </a:gs>
            </a:gsLst>
            <a:lin ang="2700000" scaled="1"/>
          </a:gradFill>
          <a:ln w="12700" cap="sq">
            <a:noFill/>
            <a:prstDash val="solid"/>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3"/>
            </p:custDataLst>
          </p:nvPr>
        </p:nvSpPr>
        <p:spPr>
          <a:xfrm>
            <a:off x="1078865" y="2613025"/>
            <a:ext cx="6324600" cy="416560"/>
          </a:xfrm>
          <a:prstGeom prst="rect">
            <a:avLst/>
          </a:prstGeom>
          <a:noFill/>
          <a:ln>
            <a:noFill/>
          </a:ln>
        </p:spPr>
        <p:txBody>
          <a:bodyPr vert="horz" wrap="square" lIns="0" tIns="0" rIns="0" bIns="0" rtlCol="0" anchor="t"/>
          <a:lstStyle/>
          <a:p>
            <a:pPr algn="l">
              <a:lnSpc>
                <a:spcPct val="130000"/>
              </a:lnSpc>
            </a:pPr>
            <a:r>
              <a:rPr kumimoji="1" lang="en-US" altLang="zh-CN" sz="2800" dirty="0" err="1">
                <a:ln w="12700">
                  <a:noFill/>
                </a:ln>
                <a:solidFill>
                  <a:srgbClr val="92278F">
                    <a:alpha val="100000"/>
                  </a:srgbClr>
                </a:solidFill>
                <a:latin typeface="Source Han Sans CN Bold"/>
                <a:ea typeface="Source Han Sans CN Bold"/>
                <a:cs typeface="Source Han Sans CN Bold"/>
                <a:sym typeface="+mn-ea"/>
              </a:rPr>
              <a:t>专家系统</a:t>
            </a:r>
            <a:endParaRPr kumimoji="1" lang="en-US" altLang="zh-CN" sz="2800" dirty="0">
              <a:ln w="12700">
                <a:noFill/>
              </a:ln>
              <a:solidFill>
                <a:srgbClr val="92278F">
                  <a:alpha val="100000"/>
                </a:srgbClr>
              </a:solidFill>
              <a:latin typeface="Source Han Sans CN Bold"/>
              <a:ea typeface="Source Han Sans CN Bold"/>
              <a:cs typeface="Source Han Sans CN Bold"/>
              <a:sym typeface="+mn-ea"/>
            </a:endParaRPr>
          </a:p>
        </p:txBody>
      </p:sp>
      <p:sp>
        <p:nvSpPr>
          <p:cNvPr id="12" name="标题 1"/>
          <p:cNvSpPr txBox="1"/>
          <p:nvPr>
            <p:custDataLst>
              <p:tags r:id="rId4"/>
            </p:custDataLst>
          </p:nvPr>
        </p:nvSpPr>
        <p:spPr>
          <a:xfrm>
            <a:off x="1078865" y="3334385"/>
            <a:ext cx="6324600" cy="2696845"/>
          </a:xfrm>
          <a:prstGeom prst="rect">
            <a:avLst/>
          </a:prstGeom>
          <a:noFill/>
          <a:ln>
            <a:noFill/>
          </a:ln>
        </p:spPr>
        <p:txBody>
          <a:bodyPr vert="horz" wrap="square" lIns="0" tIns="0" rIns="0" bIns="0" rtlCol="0" anchor="t"/>
          <a:lstStyle/>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dirty="0">
                <a:solidFill>
                  <a:schemeClr val="tx2"/>
                </a:solidFill>
                <a:latin typeface="微软雅黑" panose="020B0503020204020204" pitchFamily="34" charset="-122"/>
                <a:ea typeface="微软雅黑" panose="020B0503020204020204" pitchFamily="34" charset="-122"/>
                <a:sym typeface="+mn-ea"/>
              </a:rPr>
              <a:t>进入80年代，人们开始意识到符号系统的局限性，转而关注受限领域的具体任务。专家系统作为一种基于经验知识的AI，能够在特定领域内应用专家的知识解决实际问题，成为人工智能研究的新热点。</a:t>
            </a:r>
            <a:endParaRPr lang="zh-CN" altLang="en-US" sz="2400" dirty="0">
              <a:solidFill>
                <a:schemeClr val="tx2"/>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5"/>
            </p:custDataLst>
          </p:nvPr>
        </p:nvPicPr>
        <p:blipFill>
          <a:blip r:embed="rId8"/>
          <a:stretch>
            <a:fillRect/>
          </a:stretch>
        </p:blipFill>
        <p:spPr>
          <a:xfrm>
            <a:off x="7579360" y="2613025"/>
            <a:ext cx="4324350" cy="25622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b="1" dirty="0" err="1">
                <a:solidFill>
                  <a:srgbClr val="1F2329"/>
                </a:solidFill>
                <a:latin typeface="Noto Sans SC"/>
              </a:rPr>
              <a:t>短暂回暖（1980-1987）</a:t>
            </a:r>
          </a:p>
        </p:txBody>
      </p:sp>
      <p:sp>
        <p:nvSpPr>
          <p:cNvPr id="3" name="内容占位符 2"/>
          <p:cNvSpPr>
            <a:spLocks noGrp="1"/>
          </p:cNvSpPr>
          <p:nvPr>
            <p:ph idx="1"/>
          </p:nvPr>
        </p:nvSpPr>
        <p:spPr>
          <a:xfrm>
            <a:off x="573405" y="1691005"/>
            <a:ext cx="10780395" cy="2413000"/>
          </a:xfrm>
          <a:prstGeom prst="rect">
            <a:avLst/>
          </a:prstGeom>
        </p:spPr>
        <p:txBody>
          <a:bodyPr>
            <a:normAutofit/>
          </a:bodyPr>
          <a:lstStyle/>
          <a:p>
            <a:r>
              <a:rPr lang="en-US" altLang="zh-CN" dirty="0"/>
              <a:t>1965</a:t>
            </a:r>
            <a:r>
              <a:rPr lang="zh-CN" altLang="en-US" dirty="0"/>
              <a:t>年，美国计算机学家</a:t>
            </a:r>
            <a:r>
              <a:rPr lang="zh-CN" altLang="en-US" dirty="0">
                <a:effectLst>
                  <a:outerShdw blurRad="38100" dist="38100" dir="2700000" algn="tl">
                    <a:srgbClr val="000000">
                      <a:alpha val="43137"/>
                    </a:srgbClr>
                  </a:outerShdw>
                </a:effectLst>
              </a:rPr>
              <a:t>爱德华</a:t>
            </a:r>
            <a:r>
              <a:rPr lang="en-US" altLang="zh-CN" dirty="0">
                <a:effectLst>
                  <a:outerShdw blurRad="38100" dist="38100" dir="2700000" algn="tl">
                    <a:srgbClr val="000000">
                      <a:alpha val="43137"/>
                    </a:srgbClr>
                  </a:outerShdw>
                </a:effectLst>
              </a:rPr>
              <a:t>·</a:t>
            </a:r>
            <a:r>
              <a:rPr lang="zh-CN" altLang="en-US" dirty="0">
                <a:effectLst>
                  <a:outerShdw blurRad="38100" dist="38100" dir="2700000" algn="tl">
                    <a:srgbClr val="000000">
                      <a:alpha val="43137"/>
                    </a:srgbClr>
                  </a:outerShdw>
                </a:effectLst>
              </a:rPr>
              <a:t>费根鲍姆</a:t>
            </a:r>
            <a:r>
              <a:rPr lang="zh-CN" altLang="en-US" dirty="0"/>
              <a:t>和遗传学家</a:t>
            </a:r>
            <a:r>
              <a:rPr lang="zh-CN" altLang="en-US" dirty="0">
                <a:effectLst>
                  <a:outerShdw blurRad="38100" dist="38100" dir="2700000" algn="tl">
                    <a:srgbClr val="000000">
                      <a:alpha val="43137"/>
                    </a:srgbClr>
                  </a:outerShdw>
                </a:effectLst>
              </a:rPr>
              <a:t>约书亚</a:t>
            </a:r>
            <a:r>
              <a:rPr lang="en-US" altLang="zh-CN" dirty="0">
                <a:effectLst>
                  <a:outerShdw blurRad="38100" dist="38100" dir="2700000" algn="tl">
                    <a:srgbClr val="000000">
                      <a:alpha val="43137"/>
                    </a:srgbClr>
                  </a:outerShdw>
                </a:effectLst>
              </a:rPr>
              <a:t>·</a:t>
            </a:r>
            <a:r>
              <a:rPr lang="zh-CN" altLang="en-US" dirty="0">
                <a:effectLst>
                  <a:outerShdw blurRad="38100" dist="38100" dir="2700000" algn="tl">
                    <a:srgbClr val="000000">
                      <a:alpha val="43137"/>
                    </a:srgbClr>
                  </a:outerShdw>
                </a:effectLst>
              </a:rPr>
              <a:t>莱德伯格</a:t>
            </a:r>
            <a:r>
              <a:rPr lang="zh-CN" altLang="en-US" dirty="0"/>
              <a:t>等人合作，开发出了世界上第一个专家系统程序</a:t>
            </a:r>
            <a:r>
              <a:rPr lang="en-US" altLang="zh-CN" dirty="0"/>
              <a:t>DENDRAL</a:t>
            </a:r>
            <a:r>
              <a:rPr lang="zh-CN" altLang="en-US" dirty="0"/>
              <a:t>。</a:t>
            </a:r>
            <a:endParaRPr lang="en-US" altLang="zh-CN" dirty="0"/>
          </a:p>
          <a:p>
            <a:r>
              <a:rPr lang="en-US" altLang="zh-CN" dirty="0"/>
              <a:t>DENDRAL</a:t>
            </a:r>
            <a:r>
              <a:rPr lang="zh-CN" altLang="en-US" dirty="0"/>
              <a:t>中保存着化学家的知识和质谱仪的知识，可以根据给定的有机化合物的分子式和质谱图，从几千种可能的分子结构中挑选出一个正确的分子结构。它展示了基于专家知识解决专业领域复杂问题的可能性。</a:t>
            </a:r>
            <a:endParaRPr lang="en-US" altLang="zh-CN"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478696" y="6246134"/>
            <a:ext cx="7206587" cy="523220"/>
          </a:xfrm>
          <a:prstGeom prst="rect">
            <a:avLst/>
          </a:prstGeom>
          <a:noFill/>
        </p:spPr>
        <p:txBody>
          <a:bodyPr wrap="square">
            <a:spAutoFit/>
          </a:bodyPr>
          <a:lstStyle/>
          <a:p>
            <a:r>
              <a:rPr lang="zh-CN" altLang="en-US" sz="1400" b="1" i="0" dirty="0">
                <a:solidFill>
                  <a:srgbClr val="202122"/>
                </a:solidFill>
                <a:effectLst/>
                <a:latin typeface="微软雅黑" panose="020B0503020204020204" pitchFamily="34" charset="-122"/>
                <a:ea typeface="微软雅黑" panose="020B0503020204020204" pitchFamily="34" charset="-122"/>
              </a:rPr>
              <a:t>爱德华</a:t>
            </a:r>
            <a:r>
              <a:rPr lang="en-US" altLang="zh-CN" sz="1400" b="1" i="0" dirty="0">
                <a:solidFill>
                  <a:srgbClr val="202122"/>
                </a:solidFill>
                <a:effectLst/>
                <a:latin typeface="微软雅黑" panose="020B0503020204020204" pitchFamily="34" charset="-122"/>
                <a:ea typeface="微软雅黑" panose="020B0503020204020204" pitchFamily="34" charset="-122"/>
              </a:rPr>
              <a:t>·</a:t>
            </a:r>
            <a:r>
              <a:rPr lang="zh-CN" altLang="en-US" sz="1400" b="1" i="0" dirty="0">
                <a:solidFill>
                  <a:srgbClr val="202122"/>
                </a:solidFill>
                <a:effectLst/>
                <a:latin typeface="微软雅黑" panose="020B0503020204020204" pitchFamily="34" charset="-122"/>
                <a:ea typeface="微软雅黑" panose="020B0503020204020204" pitchFamily="34" charset="-122"/>
              </a:rPr>
              <a:t>阿尔伯特</a:t>
            </a:r>
            <a:r>
              <a:rPr lang="en-US" altLang="zh-CN" sz="1400" b="1" i="0" dirty="0">
                <a:solidFill>
                  <a:srgbClr val="202122"/>
                </a:solidFill>
                <a:effectLst/>
                <a:latin typeface="微软雅黑" panose="020B0503020204020204" pitchFamily="34" charset="-122"/>
                <a:ea typeface="微软雅黑" panose="020B0503020204020204" pitchFamily="34" charset="-122"/>
              </a:rPr>
              <a:t>·</a:t>
            </a:r>
            <a:r>
              <a:rPr lang="zh-CN" altLang="en-US" sz="1400" b="1" i="0" dirty="0">
                <a:solidFill>
                  <a:srgbClr val="202122"/>
                </a:solidFill>
                <a:effectLst/>
                <a:latin typeface="微软雅黑" panose="020B0503020204020204" pitchFamily="34" charset="-122"/>
                <a:ea typeface="微软雅黑" panose="020B0503020204020204" pitchFamily="34" charset="-122"/>
              </a:rPr>
              <a:t>费根鲍姆</a:t>
            </a:r>
            <a:r>
              <a:rPr lang="zh-CN" altLang="en-US" sz="1400" dirty="0">
                <a:solidFill>
                  <a:srgbClr val="202122"/>
                </a:solidFill>
                <a:latin typeface="微软雅黑" panose="020B0503020204020204" pitchFamily="34" charset="-122"/>
                <a:ea typeface="微软雅黑" panose="020B0503020204020204" pitchFamily="34" charset="-122"/>
              </a:rPr>
              <a:t>（</a:t>
            </a:r>
            <a:r>
              <a:rPr lang="en-US" altLang="zh-CN" sz="1400" b="0" i="0" dirty="0">
                <a:solidFill>
                  <a:srgbClr val="202122"/>
                </a:solidFill>
                <a:effectLst/>
                <a:latin typeface="微软雅黑" panose="020B0503020204020204" pitchFamily="34" charset="-122"/>
                <a:ea typeface="微软雅黑" panose="020B0503020204020204" pitchFamily="34" charset="-122"/>
              </a:rPr>
              <a:t>1936</a:t>
            </a:r>
            <a:r>
              <a:rPr lang="zh-CN" altLang="en-US" sz="1400" b="0" i="0" dirty="0">
                <a:solidFill>
                  <a:srgbClr val="202122"/>
                </a:solidFill>
                <a:effectLst/>
                <a:latin typeface="微软雅黑" panose="020B0503020204020204" pitchFamily="34" charset="-122"/>
                <a:ea typeface="微软雅黑" panose="020B0503020204020204" pitchFamily="34" charset="-122"/>
              </a:rPr>
              <a:t>年</a:t>
            </a:r>
            <a:r>
              <a:rPr lang="en-US" altLang="zh-CN" sz="1400" b="0" i="0" dirty="0">
                <a:solidFill>
                  <a:srgbClr val="202122"/>
                </a:solidFill>
                <a:effectLst/>
                <a:latin typeface="微软雅黑" panose="020B0503020204020204" pitchFamily="34" charset="-122"/>
                <a:ea typeface="微软雅黑" panose="020B0503020204020204" pitchFamily="34" charset="-122"/>
              </a:rPr>
              <a:t>1</a:t>
            </a:r>
            <a:r>
              <a:rPr lang="zh-CN" altLang="en-US" sz="1400" b="0" i="0" dirty="0">
                <a:solidFill>
                  <a:srgbClr val="202122"/>
                </a:solidFill>
                <a:effectLst/>
                <a:latin typeface="微软雅黑" panose="020B0503020204020204" pitchFamily="34" charset="-122"/>
                <a:ea typeface="微软雅黑" panose="020B0503020204020204" pitchFamily="34" charset="-122"/>
              </a:rPr>
              <a:t>月</a:t>
            </a:r>
            <a:r>
              <a:rPr lang="en-US" altLang="zh-CN" sz="1400" dirty="0">
                <a:solidFill>
                  <a:srgbClr val="202122"/>
                </a:solidFill>
                <a:latin typeface="微软雅黑" panose="020B0503020204020204" pitchFamily="34" charset="-122"/>
                <a:ea typeface="微软雅黑" panose="020B0503020204020204" pitchFamily="34" charset="-122"/>
              </a:rPr>
              <a:t>20</a:t>
            </a:r>
            <a:r>
              <a:rPr lang="zh-CN" altLang="en-US" sz="1400" dirty="0">
                <a:solidFill>
                  <a:srgbClr val="202122"/>
                </a:solidFill>
                <a:latin typeface="微软雅黑" panose="020B0503020204020204" pitchFamily="34" charset="-122"/>
                <a:ea typeface="微软雅黑" panose="020B0503020204020204" pitchFamily="34" charset="-122"/>
              </a:rPr>
              <a:t>日－</a:t>
            </a:r>
            <a:r>
              <a:rPr lang="en-US" altLang="zh-CN" sz="1400" dirty="0">
                <a:solidFill>
                  <a:srgbClr val="202122"/>
                </a:solidFill>
                <a:latin typeface="微软雅黑" panose="020B0503020204020204" pitchFamily="34" charset="-122"/>
                <a:ea typeface="微软雅黑" panose="020B0503020204020204" pitchFamily="34" charset="-122"/>
              </a:rPr>
              <a:t>)</a:t>
            </a:r>
            <a:r>
              <a:rPr lang="zh-CN" altLang="en-US" sz="1400" dirty="0">
                <a:solidFill>
                  <a:srgbClr val="202122"/>
                </a:solidFill>
                <a:latin typeface="微软雅黑" panose="020B0503020204020204" pitchFamily="34" charset="-122"/>
                <a:ea typeface="微软雅黑" panose="020B0503020204020204" pitchFamily="34" charset="-122"/>
              </a:rPr>
              <a:t>，计算机科学家，被人称为专家系统之父。</a:t>
            </a:r>
            <a:endParaRPr lang="en-US" altLang="zh-CN" sz="1400" dirty="0">
              <a:solidFill>
                <a:srgbClr val="202122"/>
              </a:solidFill>
              <a:latin typeface="微软雅黑" panose="020B0503020204020204" pitchFamily="34" charset="-122"/>
              <a:ea typeface="微软雅黑" panose="020B0503020204020204" pitchFamily="34" charset="-122"/>
            </a:endParaRPr>
          </a:p>
          <a:p>
            <a:r>
              <a:rPr lang="en-US" altLang="zh-CN" sz="1400" dirty="0">
                <a:solidFill>
                  <a:srgbClr val="202122"/>
                </a:solidFill>
                <a:latin typeface="微软雅黑" panose="020B0503020204020204" pitchFamily="34" charset="-122"/>
                <a:ea typeface="微软雅黑" panose="020B0503020204020204" pitchFamily="34" charset="-122"/>
              </a:rPr>
              <a:t>1994</a:t>
            </a:r>
            <a:r>
              <a:rPr lang="zh-CN" altLang="en-US" sz="1400" dirty="0">
                <a:solidFill>
                  <a:srgbClr val="202122"/>
                </a:solidFill>
                <a:latin typeface="微软雅黑" panose="020B0503020204020204" pitchFamily="34" charset="-122"/>
                <a:ea typeface="微软雅黑" panose="020B0503020204020204" pitchFamily="34" charset="-122"/>
              </a:rPr>
              <a:t>年获图灵奖。右图是他和同事在研究专家系统。</a:t>
            </a:r>
          </a:p>
        </p:txBody>
      </p:sp>
      <p:grpSp>
        <p:nvGrpSpPr>
          <p:cNvPr id="5" name="组合 4"/>
          <p:cNvGrpSpPr/>
          <p:nvPr/>
        </p:nvGrpSpPr>
        <p:grpSpPr>
          <a:xfrm>
            <a:off x="2811780" y="3941445"/>
            <a:ext cx="6235065" cy="2215515"/>
            <a:chOff x="2827660" y="3670104"/>
            <a:chExt cx="6898812" cy="2488578"/>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7660" y="3670104"/>
              <a:ext cx="1854698" cy="2483969"/>
            </a:xfrm>
            <a:prstGeom prst="rect">
              <a:avLst/>
            </a:prstGeom>
          </p:spPr>
        </p:pic>
        <p:pic>
          <p:nvPicPr>
            <p:cNvPr id="8194" name="Picture 2" descr="History Of AI In 33 Breakthroughs: The First Expert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807" y="3670105"/>
              <a:ext cx="3739665" cy="248857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b="1" dirty="0" err="1">
                <a:solidFill>
                  <a:srgbClr val="1F2329"/>
                </a:solidFill>
                <a:latin typeface="Noto Sans SC"/>
              </a:rPr>
              <a:t>短暂回暖（1980-1987）</a:t>
            </a:r>
          </a:p>
        </p:txBody>
      </p:sp>
      <p:sp>
        <p:nvSpPr>
          <p:cNvPr id="3" name="内容占位符 2"/>
          <p:cNvSpPr>
            <a:spLocks noGrp="1"/>
          </p:cNvSpPr>
          <p:nvPr>
            <p:ph idx="1"/>
          </p:nvPr>
        </p:nvSpPr>
        <p:spPr>
          <a:xfrm>
            <a:off x="573171" y="1864400"/>
            <a:ext cx="10515600" cy="861646"/>
          </a:xfrm>
          <a:prstGeom prst="rect">
            <a:avLst/>
          </a:prstGeom>
        </p:spPr>
        <p:txBody>
          <a:bodyPr/>
          <a:lstStyle/>
          <a:p>
            <a:pPr algn="just">
              <a:lnSpc>
                <a:spcPct val="100000"/>
              </a:lnSpc>
            </a:pPr>
            <a:r>
              <a:rPr lang="zh-CN" altLang="en-US" sz="2400" dirty="0"/>
              <a:t>与基于规则的</a:t>
            </a:r>
            <a:r>
              <a:rPr lang="en-US" altLang="zh-CN" sz="2400" dirty="0"/>
              <a:t>AI</a:t>
            </a:r>
            <a:r>
              <a:rPr lang="zh-CN" altLang="en-US" sz="2400" dirty="0"/>
              <a:t>不同，专家系统通过收集具体的领域知识来解决任务，获得巨大成功，在很多行业得到应用。</a:t>
            </a:r>
            <a:endParaRPr lang="zh-CN" altLang="en-US"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055778" y="5903305"/>
            <a:ext cx="8080443"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专家系统将专家知识收集到知识库中，通过推理引擎给出用户所需要的答案。</a:t>
            </a:r>
            <a:endParaRPr lang="en-US" altLang="zh-CN" dirty="0">
              <a:latin typeface="微软雅黑" panose="020B0503020204020204" pitchFamily="34" charset="-122"/>
              <a:ea typeface="微软雅黑" panose="020B0503020204020204" pitchFamily="34" charset="-122"/>
            </a:endParaRPr>
          </a:p>
        </p:txBody>
      </p:sp>
      <p:graphicFrame>
        <p:nvGraphicFramePr>
          <p:cNvPr id="2" name="对象 1"/>
          <p:cNvGraphicFramePr/>
          <p:nvPr>
            <p:custDataLst>
              <p:tags r:id="rId1"/>
            </p:custDataLst>
          </p:nvPr>
        </p:nvGraphicFramePr>
        <p:xfrm>
          <a:off x="1316471" y="3155138"/>
          <a:ext cx="9559057" cy="2580033"/>
        </p:xfrm>
        <a:graphic>
          <a:graphicData uri="http://schemas.openxmlformats.org/presentationml/2006/ole">
            <mc:AlternateContent xmlns:mc="http://schemas.openxmlformats.org/markup-compatibility/2006">
              <mc:Choice xmlns:v="urn:schemas-microsoft-com:vml" Requires="v">
                <p:oleObj r:id="rId4" imgW="6845300" imgH="1847850" progId="Paint.Picture">
                  <p:embed/>
                </p:oleObj>
              </mc:Choice>
              <mc:Fallback>
                <p:oleObj r:id="rId4" imgW="6845300" imgH="1847850" progId="Paint.Picture">
                  <p:embed/>
                  <p:pic>
                    <p:nvPicPr>
                      <p:cNvPr id="2" name="对象 1"/>
                      <p:cNvPicPr/>
                      <p:nvPr/>
                    </p:nvPicPr>
                    <p:blipFill>
                      <a:blip r:embed="rId5"/>
                      <a:stretch>
                        <a:fillRect/>
                      </a:stretch>
                    </p:blipFill>
                    <p:spPr>
                      <a:xfrm>
                        <a:off x="1316471" y="3155138"/>
                        <a:ext cx="9559057" cy="2580033"/>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b="1" dirty="0" err="1">
                <a:solidFill>
                  <a:srgbClr val="1F2329"/>
                </a:solidFill>
                <a:latin typeface="Noto Sans SC"/>
              </a:rPr>
              <a:t>短暂回暖（1980-1987）</a:t>
            </a:r>
          </a:p>
        </p:txBody>
      </p:sp>
      <p:sp>
        <p:nvSpPr>
          <p:cNvPr id="8" name="标题 1"/>
          <p:cNvSpPr txBox="1"/>
          <p:nvPr>
            <p:custDataLst>
              <p:tags r:id="rId1"/>
            </p:custDataLst>
          </p:nvPr>
        </p:nvSpPr>
        <p:spPr>
          <a:xfrm>
            <a:off x="752475" y="2325370"/>
            <a:ext cx="6826885" cy="4295775"/>
          </a:xfrm>
          <a:prstGeom prst="rect">
            <a:avLst/>
          </a:prstGeom>
          <a:solidFill>
            <a:schemeClr val="bg1"/>
          </a:solidFill>
          <a:ln w="12700" cap="sq">
            <a:noFill/>
            <a:prstDash val="solid"/>
            <a:miter/>
          </a:ln>
          <a:effectLst>
            <a:outerShdw blurRad="50800" dist="38100" dir="5400000" algn="t" rotWithShape="0">
              <a:schemeClr val="tx1">
                <a:lumMod val="95000"/>
                <a:lumOff val="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2"/>
            </p:custDataLst>
          </p:nvPr>
        </p:nvSpPr>
        <p:spPr>
          <a:xfrm>
            <a:off x="660400" y="2267236"/>
            <a:ext cx="787078" cy="787078"/>
          </a:xfrm>
          <a:prstGeom prst="diagStripe">
            <a:avLst/>
          </a:prstGeom>
          <a:gradFill>
            <a:gsLst>
              <a:gs pos="20000">
                <a:schemeClr val="accent1"/>
              </a:gs>
              <a:gs pos="84000">
                <a:schemeClr val="accent2"/>
              </a:gs>
            </a:gsLst>
            <a:lin ang="2700000" scaled="1"/>
          </a:gradFill>
          <a:ln w="12700" cap="sq">
            <a:noFill/>
            <a:prstDash val="solid"/>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3"/>
            </p:custDataLst>
          </p:nvPr>
        </p:nvSpPr>
        <p:spPr>
          <a:xfrm>
            <a:off x="1078865" y="2452370"/>
            <a:ext cx="6324600" cy="416560"/>
          </a:xfrm>
          <a:prstGeom prst="rect">
            <a:avLst/>
          </a:prstGeom>
          <a:noFill/>
          <a:ln>
            <a:noFill/>
          </a:ln>
        </p:spPr>
        <p:txBody>
          <a:bodyPr vert="horz" wrap="square" lIns="0" tIns="0" rIns="0" bIns="0" rtlCol="0" anchor="t"/>
          <a:lstStyle/>
          <a:p>
            <a:pPr algn="l">
              <a:lnSpc>
                <a:spcPct val="130000"/>
              </a:lnSpc>
            </a:pPr>
            <a:r>
              <a:rPr kumimoji="1" lang="en-US" altLang="zh-CN" sz="2800">
                <a:ln w="12700">
                  <a:noFill/>
                </a:ln>
                <a:solidFill>
                  <a:srgbClr val="92278F">
                    <a:alpha val="100000"/>
                  </a:srgbClr>
                </a:solidFill>
                <a:latin typeface="Source Han Sans CN Bold"/>
                <a:ea typeface="Source Han Sans CN Bold"/>
                <a:cs typeface="Source Han Sans CN Bold"/>
                <a:sym typeface="+mn-ea"/>
              </a:rPr>
              <a:t>反 向 传 播 算 法 与 多 层 感 知 器 （MLP）</a:t>
            </a:r>
          </a:p>
        </p:txBody>
      </p:sp>
      <p:sp>
        <p:nvSpPr>
          <p:cNvPr id="12" name="标题 1"/>
          <p:cNvSpPr txBox="1"/>
          <p:nvPr>
            <p:custDataLst>
              <p:tags r:id="rId4"/>
            </p:custDataLst>
          </p:nvPr>
        </p:nvSpPr>
        <p:spPr>
          <a:xfrm>
            <a:off x="1078865" y="3630295"/>
            <a:ext cx="6324600" cy="2991485"/>
          </a:xfrm>
          <a:prstGeom prst="rect">
            <a:avLst/>
          </a:prstGeom>
          <a:noFill/>
          <a:ln>
            <a:noFill/>
          </a:ln>
        </p:spPr>
        <p:txBody>
          <a:bodyPr vert="horz" wrap="square" lIns="0" tIns="0" rIns="0" bIns="0" rtlCol="0" anchor="t"/>
          <a:lstStyle/>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a:solidFill>
                  <a:schemeClr val="tx2"/>
                </a:solidFill>
                <a:latin typeface="微软雅黑" panose="020B0503020204020204" pitchFamily="34" charset="-122"/>
                <a:ea typeface="微软雅黑" panose="020B0503020204020204" pitchFamily="34" charset="-122"/>
                <a:sym typeface="+mn-ea"/>
              </a:rPr>
              <a:t>1986年，大卫·鲁梅尔哈特、杰弗里·辛顿和罗纳德·J·威廉姆斯等人提出反向传播算法，解决了多层神经网络的训练问题。</a:t>
            </a:r>
          </a:p>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a:solidFill>
                  <a:schemeClr val="tx2"/>
                </a:solidFill>
                <a:latin typeface="微软雅黑" panose="020B0503020204020204" pitchFamily="34" charset="-122"/>
                <a:ea typeface="微软雅黑" panose="020B0503020204020204" pitchFamily="34" charset="-122"/>
                <a:sym typeface="+mn-ea"/>
              </a:rPr>
              <a:t>多层神经网络引入了隐藏层，突破了感知器模型只能处理线性可分问题的局限，为现代人工智能的发展奠定了基础。</a:t>
            </a:r>
            <a:endParaRPr lang="zh-CN" altLang="en-US" sz="2400">
              <a:solidFill>
                <a:schemeClr val="tx2"/>
              </a:solidFill>
              <a:latin typeface="微软雅黑" panose="020B0503020204020204" pitchFamily="34" charset="-122"/>
              <a:ea typeface="微软雅黑" panose="020B0503020204020204" pitchFamily="34" charset="-122"/>
            </a:endParaRPr>
          </a:p>
        </p:txBody>
      </p:sp>
      <p:pic>
        <p:nvPicPr>
          <p:cNvPr id="42" name="IM 42"/>
          <p:cNvPicPr/>
          <p:nvPr>
            <p:custDataLst>
              <p:tags r:id="rId5"/>
            </p:custDataLst>
          </p:nvPr>
        </p:nvPicPr>
        <p:blipFill>
          <a:blip r:embed="rId8"/>
          <a:stretch>
            <a:fillRect/>
          </a:stretch>
        </p:blipFill>
        <p:spPr>
          <a:xfrm>
            <a:off x="8025765" y="504190"/>
            <a:ext cx="3607435" cy="2550160"/>
          </a:xfrm>
          <a:prstGeom prst="rect">
            <a:avLst/>
          </a:prstGeom>
        </p:spPr>
      </p:pic>
      <p:pic>
        <p:nvPicPr>
          <p:cNvPr id="3076" name="Picture 4" descr="Deep learning pioneer Geoffrey Hinton receives prestigious Royal Medal from  the Royal Society"/>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25765" y="3776980"/>
            <a:ext cx="3606800" cy="240474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579360" y="3054350"/>
            <a:ext cx="4765675" cy="398780"/>
          </a:xfrm>
          <a:prstGeom prst="rect">
            <a:avLst/>
          </a:prstGeom>
          <a:noFill/>
        </p:spPr>
        <p:txBody>
          <a:bodyPr wrap="square" rtlCol="0">
            <a:spAutoFit/>
          </a:bodyPr>
          <a:lstStyle/>
          <a:p>
            <a:pPr algn="ctr"/>
            <a:r>
              <a:rPr lang="zh-CN" altLang="en-US" sz="2000" dirty="0">
                <a:latin typeface="+mj-lt"/>
                <a:ea typeface="微软雅黑" panose="020B0503020204020204" pitchFamily="34" charset="-122"/>
              </a:rPr>
              <a:t>包含一个隐藏层的多层神经网络</a:t>
            </a:r>
          </a:p>
        </p:txBody>
      </p:sp>
      <p:sp>
        <p:nvSpPr>
          <p:cNvPr id="2" name="文本框 1"/>
          <p:cNvSpPr txBox="1"/>
          <p:nvPr/>
        </p:nvSpPr>
        <p:spPr>
          <a:xfrm>
            <a:off x="8137525" y="6299835"/>
            <a:ext cx="3495675" cy="398780"/>
          </a:xfrm>
          <a:prstGeom prst="rect">
            <a:avLst/>
          </a:prstGeom>
          <a:noFill/>
        </p:spPr>
        <p:txBody>
          <a:bodyPr wrap="square" rtlCol="0">
            <a:spAutoFit/>
          </a:bodyPr>
          <a:lstStyle/>
          <a:p>
            <a:pPr algn="ctr"/>
            <a:r>
              <a:rPr lang="zh-CN" altLang="en-US" sz="2000" dirty="0">
                <a:effectLst>
                  <a:outerShdw blurRad="38100" dist="38100" dir="2700000" algn="tl">
                    <a:srgbClr val="000000">
                      <a:alpha val="43137"/>
                    </a:srgbClr>
                  </a:outerShdw>
                </a:effectLst>
                <a:latin typeface="+mj-lt"/>
                <a:ea typeface="微软雅黑" panose="020B0503020204020204" pitchFamily="34" charset="-122"/>
              </a:rPr>
              <a:t>杰弗里</a:t>
            </a:r>
            <a:r>
              <a:rPr lang="en-US" altLang="zh-CN" sz="2000" dirty="0">
                <a:effectLst>
                  <a:outerShdw blurRad="38100" dist="38100" dir="2700000" algn="tl">
                    <a:srgbClr val="000000">
                      <a:alpha val="43137"/>
                    </a:srgbClr>
                  </a:outerShdw>
                </a:effectLst>
                <a:latin typeface="+mj-lt"/>
                <a:ea typeface="微软雅黑" panose="020B0503020204020204" pitchFamily="34" charset="-122"/>
              </a:rPr>
              <a:t>·</a:t>
            </a:r>
            <a:r>
              <a:rPr lang="zh-CN" altLang="en-US" sz="2000" dirty="0">
                <a:effectLst>
                  <a:outerShdw blurRad="38100" dist="38100" dir="2700000" algn="tl">
                    <a:srgbClr val="000000">
                      <a:alpha val="43137"/>
                    </a:srgbClr>
                  </a:outerShdw>
                </a:effectLst>
                <a:latin typeface="+mj-lt"/>
                <a:ea typeface="微软雅黑" panose="020B0503020204020204" pitchFamily="34" charset="-122"/>
              </a:rPr>
              <a:t>辛顿</a:t>
            </a:r>
            <a:r>
              <a:rPr lang="zh-CN" altLang="en-US" sz="2000" dirty="0">
                <a:solidFill>
                  <a:srgbClr val="202122"/>
                </a:solidFill>
                <a:latin typeface="+mj-lt"/>
              </a:rPr>
              <a:t>在机房</a:t>
            </a:r>
            <a:endParaRPr lang="zh-CN" altLang="en-US" sz="2000" dirty="0">
              <a:latin typeface="+mj-lt"/>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二次低潮（1987-1993）</a:t>
            </a:r>
            <a:endParaRPr lang="zh-CN" altLang="en-US"/>
          </a:p>
        </p:txBody>
      </p:sp>
      <p:sp>
        <p:nvSpPr>
          <p:cNvPr id="5" name="标题 1"/>
          <p:cNvSpPr txBox="1"/>
          <p:nvPr/>
        </p:nvSpPr>
        <p:spPr>
          <a:xfrm>
            <a:off x="2039019" y="1780673"/>
            <a:ext cx="8101263" cy="3609474"/>
          </a:xfrm>
          <a:prstGeom prst="roundRect">
            <a:avLst>
              <a:gd name="adj" fmla="val 4223"/>
            </a:avLst>
          </a:prstGeom>
          <a:solidFill>
            <a:schemeClr val="bg1"/>
          </a:solidFill>
          <a:ln w="12700" cap="sq">
            <a:solidFill>
              <a:schemeClr val="accent1"/>
            </a:solid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039020" y="1780673"/>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9375276" y="4547936"/>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465070" y="2198370"/>
            <a:ext cx="7249160" cy="2773680"/>
          </a:xfrm>
          <a:prstGeom prst="rect">
            <a:avLst/>
          </a:prstGeom>
          <a:noFill/>
          <a:ln cap="sq">
            <a:noFill/>
          </a:ln>
        </p:spPr>
        <p:txBody>
          <a:bodyPr vert="horz" wrap="square" lIns="0" tIns="0" rIns="0" bIns="0" rtlCol="0" anchor="t"/>
          <a:lstStyle/>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a:solidFill>
                  <a:schemeClr val="tx2"/>
                </a:solidFill>
                <a:latin typeface="微软雅黑" panose="020B0503020204020204" pitchFamily="34" charset="-122"/>
                <a:ea typeface="微软雅黑" panose="020B0503020204020204" pitchFamily="34" charset="-122"/>
              </a:rPr>
              <a:t>专家系统知识库的构造与维护成本极高，不仅从专家那里收集知识困难，更新 和扩展知识也十分困难，因为新旧知识经常会发生冲突。例如，由匹兹堡大学开 发的疾病诊断系统 CADUCEUS，仅构建其知识库就耗费了近十年。随着这些问 题的显现，人们对 AI 的热情再次受挫，导致对 AI 的投资大幅削减。</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9593683" y="6452221"/>
            <a:ext cx="2337730" cy="456220"/>
          </a:xfrm>
        </p:spPr>
        <p:txBody>
          <a:bodyPr>
            <a:normAutofit fontScale="80000"/>
          </a:bodyPr>
          <a:lstStyle/>
          <a:p>
            <a:r>
              <a:rPr lang="zh-CN" altLang="en-US" dirty="0"/>
              <a:t>制作者：杨澜</a:t>
            </a:r>
            <a:r>
              <a:rPr lang="en-US" altLang="zh-CN" dirty="0"/>
              <a:t>/</a:t>
            </a:r>
            <a:r>
              <a:rPr lang="zh-CN" altLang="en-US" dirty="0"/>
              <a:t>秦汉学校</a:t>
            </a:r>
          </a:p>
        </p:txBody>
      </p:sp>
      <p:sp>
        <p:nvSpPr>
          <p:cNvPr id="2" name="标题 1"/>
          <p:cNvSpPr>
            <a:spLocks noGrp="1"/>
          </p:cNvSpPr>
          <p:nvPr>
            <p:ph type="title"/>
          </p:nvPr>
        </p:nvSpPr>
        <p:spPr/>
        <p:txBody>
          <a:bodyPr>
            <a:normAutofit/>
          </a:bodyPr>
          <a:lstStyle/>
          <a:p>
            <a:r>
              <a:rPr lang="zh-CN" altLang="en-US" sz="6000" b="1" dirty="0">
                <a:solidFill>
                  <a:srgbClr val="1F2329"/>
                </a:solidFill>
                <a:latin typeface="Noto Sans SC"/>
                <a:ea typeface="宋体" panose="02010600030101010101" pitchFamily="2" charset="-122"/>
              </a:rPr>
              <a:t>第七节：</a:t>
            </a:r>
            <a:r>
              <a:rPr kumimoji="1" lang="en-US" altLang="zh-CN">
                <a:ln w="12700">
                  <a:noFill/>
                </a:ln>
                <a:solidFill>
                  <a:srgbClr val="0D0D0D">
                    <a:alpha val="100000"/>
                  </a:srgbClr>
                </a:solidFill>
                <a:latin typeface="Source Han Sans CN Bold"/>
                <a:ea typeface="Source Han Sans CN Bold"/>
                <a:cs typeface="Source Han Sans CN Bold"/>
                <a:sym typeface="+mn-ea"/>
              </a:rPr>
              <a:t>人工智能发展史（1）</a:t>
            </a:r>
            <a:endParaRPr lang="zh-CN" altLang="en-US" sz="6000" dirty="0"/>
          </a:p>
        </p:txBody>
      </p:sp>
      <p:sp>
        <p:nvSpPr>
          <p:cNvPr id="7" name="公司名"/>
          <p:cNvSpPr txBox="1"/>
          <p:nvPr>
            <p:custDataLst>
              <p:tags r:id="rId1"/>
            </p:custDataLst>
          </p:nvPr>
        </p:nvSpPr>
        <p:spPr>
          <a:xfrm>
            <a:off x="442825" y="677488"/>
            <a:ext cx="4516736" cy="378000"/>
          </a:xfrm>
          <a:prstGeom prst="rect">
            <a:avLst/>
          </a:prstGeom>
        </p:spPr>
        <p:txBody>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sz="2400" dirty="0">
                <a:solidFill>
                  <a:schemeClr val="accent1"/>
                </a:solidFill>
              </a:rPr>
              <a:t>《人工智能通识》初中版</a:t>
            </a:r>
          </a:p>
        </p:txBody>
      </p:sp>
      <p:pic>
        <p:nvPicPr>
          <p:cNvPr id="4" name="图片 3" descr="秦汉logo"/>
          <p:cNvPicPr>
            <a:picLocks noChangeAspect="1"/>
          </p:cNvPicPr>
          <p:nvPr/>
        </p:nvPicPr>
        <p:blipFill>
          <a:blip r:embed="rId6"/>
          <a:stretch>
            <a:fillRect/>
          </a:stretch>
        </p:blipFill>
        <p:spPr>
          <a:xfrm>
            <a:off x="5730875" y="478155"/>
            <a:ext cx="3329847" cy="802800"/>
          </a:xfrm>
          <a:prstGeom prst="rect">
            <a:avLst/>
          </a:prstGeom>
        </p:spPr>
      </p:pic>
      <p:pic>
        <p:nvPicPr>
          <p:cNvPr id="5" name="IM 8"/>
          <p:cNvPicPr/>
          <p:nvPr>
            <p:custDataLst>
              <p:tags r:id="rId2"/>
            </p:custDataLst>
          </p:nvPr>
        </p:nvPicPr>
        <p:blipFill>
          <a:blip r:embed="rId7"/>
          <a:stretch>
            <a:fillRect/>
          </a:stretch>
        </p:blipFill>
        <p:spPr>
          <a:xfrm>
            <a:off x="5919470" y="4012565"/>
            <a:ext cx="1803400" cy="1943735"/>
          </a:xfrm>
          <a:prstGeom prst="rect">
            <a:avLst/>
          </a:prstGeom>
        </p:spPr>
      </p:pic>
      <p:pic>
        <p:nvPicPr>
          <p:cNvPr id="10" name="IM 10"/>
          <p:cNvPicPr/>
          <p:nvPr>
            <p:custDataLst>
              <p:tags r:id="rId3"/>
            </p:custDataLst>
          </p:nvPr>
        </p:nvPicPr>
        <p:blipFill>
          <a:blip r:embed="rId8"/>
          <a:stretch>
            <a:fillRect/>
          </a:stretch>
        </p:blipFill>
        <p:spPr>
          <a:xfrm>
            <a:off x="7911465" y="4012565"/>
            <a:ext cx="3032125" cy="1943735"/>
          </a:xfrm>
          <a:prstGeom prst="rect">
            <a:avLst/>
          </a:prstGeom>
        </p:spPr>
      </p:pic>
      <p:pic>
        <p:nvPicPr>
          <p:cNvPr id="28" name="IM 28"/>
          <p:cNvPicPr/>
          <p:nvPr>
            <p:custDataLst>
              <p:tags r:id="rId4"/>
            </p:custDataLst>
          </p:nvPr>
        </p:nvPicPr>
        <p:blipFill>
          <a:blip r:embed="rId9"/>
          <a:stretch>
            <a:fillRect/>
          </a:stretch>
        </p:blipFill>
        <p:spPr>
          <a:xfrm>
            <a:off x="679133" y="4012248"/>
            <a:ext cx="5051425" cy="2037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二次低潮（1987-1993）</a:t>
            </a:r>
            <a:endParaRPr lang="zh-CN" altLang="en-US"/>
          </a:p>
        </p:txBody>
      </p:sp>
      <p:sp>
        <p:nvSpPr>
          <p:cNvPr id="5" name="标题 1"/>
          <p:cNvSpPr txBox="1"/>
          <p:nvPr/>
        </p:nvSpPr>
        <p:spPr>
          <a:xfrm>
            <a:off x="838200" y="1780540"/>
            <a:ext cx="8101330" cy="3977640"/>
          </a:xfrm>
          <a:prstGeom prst="roundRect">
            <a:avLst>
              <a:gd name="adj" fmla="val 4223"/>
            </a:avLst>
          </a:prstGeom>
          <a:solidFill>
            <a:schemeClr val="bg1"/>
          </a:solidFill>
          <a:ln w="12700" cap="sq">
            <a:solidFill>
              <a:schemeClr val="accent1"/>
            </a:solid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38235" y="1780673"/>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8174491" y="4916236"/>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264285" y="2198370"/>
            <a:ext cx="7249160" cy="2773680"/>
          </a:xfrm>
          <a:prstGeom prst="rect">
            <a:avLst/>
          </a:prstGeom>
          <a:noFill/>
          <a:ln cap="sq">
            <a:noFill/>
          </a:ln>
        </p:spPr>
        <p:txBody>
          <a:bodyPr vert="horz" wrap="square" lIns="0" tIns="0" rIns="0" bIns="0" rtlCol="0" anchor="t"/>
          <a:lstStyle/>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a:solidFill>
                  <a:schemeClr val="tx2"/>
                </a:solidFill>
                <a:latin typeface="微软雅黑" panose="020B0503020204020204" pitchFamily="34" charset="-122"/>
                <a:ea typeface="微软雅黑" panose="020B0503020204020204" pitchFamily="34" charset="-122"/>
              </a:rPr>
              <a:t>罗德尼·布鲁克斯 （Rodney Brooks）在《大象不下棋》一文中对符号方法提出质疑。他认为，人工智能的研究不应仅仅局限于符号逻辑，而应更关注更为基础的智能行为，例如感知、运动和与环境的交互。</a:t>
            </a:r>
          </a:p>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a:solidFill>
                  <a:schemeClr val="tx2"/>
                </a:solidFill>
                <a:latin typeface="微软雅黑" panose="020B0503020204020204" pitchFamily="34" charset="-122"/>
                <a:ea typeface="微软雅黑" panose="020B0503020204020204" pitchFamily="34" charset="-122"/>
              </a:rPr>
              <a:t>这种观点后来 发展为“行为主义”思潮，推动了大量仿生昆虫的研究</a:t>
            </a:r>
            <a:r>
              <a:rPr lang="en-US" altLang="zh-CN" sz="2400">
                <a:solidFill>
                  <a:schemeClr val="tx2"/>
                </a:solidFill>
                <a:latin typeface="微软雅黑" panose="020B0503020204020204" pitchFamily="34" charset="-122"/>
                <a:ea typeface="微软雅黑" panose="020B0503020204020204" pitchFamily="34" charset="-122"/>
              </a:rPr>
              <a:t>，</a:t>
            </a:r>
            <a:r>
              <a:rPr lang="zh-CN" altLang="en-US" sz="2400">
                <a:solidFill>
                  <a:schemeClr val="tx2"/>
                </a:solidFill>
                <a:latin typeface="微软雅黑" panose="020B0503020204020204" pitchFamily="34" charset="-122"/>
                <a:ea typeface="微软雅黑" panose="020B0503020204020204" pitchFamily="34" charset="-122"/>
              </a:rPr>
              <a:t>开启了人工智能研究的新方向。</a:t>
            </a:r>
          </a:p>
        </p:txBody>
      </p:sp>
      <p:pic>
        <p:nvPicPr>
          <p:cNvPr id="48" name="IM 48"/>
          <p:cNvPicPr/>
          <p:nvPr>
            <p:custDataLst>
              <p:tags r:id="rId1"/>
            </p:custDataLst>
          </p:nvPr>
        </p:nvPicPr>
        <p:blipFill>
          <a:blip r:embed="rId3"/>
          <a:stretch>
            <a:fillRect/>
          </a:stretch>
        </p:blipFill>
        <p:spPr>
          <a:xfrm>
            <a:off x="9175115" y="2198370"/>
            <a:ext cx="2178050" cy="27736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二次低潮（1987-1993）</a:t>
            </a:r>
            <a:endParaRPr lang="zh-CN" altLang="en-US"/>
          </a:p>
        </p:txBody>
      </p:sp>
      <p:sp>
        <p:nvSpPr>
          <p:cNvPr id="5" name="标题 1"/>
          <p:cNvSpPr txBox="1"/>
          <p:nvPr/>
        </p:nvSpPr>
        <p:spPr>
          <a:xfrm>
            <a:off x="282575" y="1780540"/>
            <a:ext cx="8101330" cy="4824095"/>
          </a:xfrm>
          <a:prstGeom prst="roundRect">
            <a:avLst>
              <a:gd name="adj" fmla="val 4223"/>
            </a:avLst>
          </a:prstGeom>
          <a:solidFill>
            <a:schemeClr val="bg1"/>
          </a:solidFill>
          <a:ln w="12700" cap="sq">
            <a:solidFill>
              <a:schemeClr val="accent1"/>
            </a:solid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82610" y="1780673"/>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618866" y="5762691"/>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08660" y="2198370"/>
            <a:ext cx="7249160" cy="3807460"/>
          </a:xfrm>
          <a:prstGeom prst="rect">
            <a:avLst/>
          </a:prstGeom>
          <a:noFill/>
          <a:ln cap="sq">
            <a:noFill/>
          </a:ln>
        </p:spPr>
        <p:txBody>
          <a:bodyPr vert="horz" wrap="square" lIns="0" tIns="0" rIns="0" bIns="0" rtlCol="0" anchor="t"/>
          <a:lstStyle/>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a:solidFill>
                  <a:schemeClr val="tx2"/>
                </a:solidFill>
                <a:latin typeface="微软雅黑" panose="020B0503020204020204" pitchFamily="34" charset="-122"/>
                <a:ea typeface="微软雅黑" panose="020B0503020204020204" pitchFamily="34" charset="-122"/>
              </a:rPr>
              <a:t>日本在1978年启动了雄心勃勃的“第五代计算机”项目受挫，也使人工智能的研究者再次受到质疑。</a:t>
            </a:r>
          </a:p>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a:solidFill>
                  <a:schemeClr val="tx2"/>
                </a:solidFill>
                <a:latin typeface="微软雅黑" panose="020B0503020204020204" pitchFamily="34" charset="-122"/>
                <a:ea typeface="微软雅黑" panose="020B0503020204020204" pitchFamily="34" charset="-122"/>
              </a:rPr>
              <a:t>“第五代计算机”项目旨在开发出能够与人类进行自然交流并具备人类推理能力的智能机器。</a:t>
            </a:r>
          </a:p>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a:solidFill>
                  <a:schemeClr val="tx2"/>
                </a:solidFill>
                <a:latin typeface="微软雅黑" panose="020B0503020204020204" pitchFamily="34" charset="-122"/>
                <a:ea typeface="微软雅黑" panose="020B0503020204020204" pitchFamily="34" charset="-122"/>
              </a:rPr>
              <a:t>然而，到90年代初，人们发现这一宏伟目标过于超前，可能无法实现。技术上，该项目仍然依赖于逻辑推理和专家系统，而这些方法的局限性逐渐显现</a:t>
            </a:r>
            <a:r>
              <a:rPr lang="en-US" altLang="zh-CN" sz="2400">
                <a:solidFill>
                  <a:schemeClr val="tx2"/>
                </a:solidFill>
                <a:latin typeface="微软雅黑" panose="020B0503020204020204" pitchFamily="34" charset="-122"/>
                <a:ea typeface="微软雅黑" panose="020B0503020204020204" pitchFamily="34" charset="-122"/>
              </a:rPr>
              <a:t>，</a:t>
            </a:r>
            <a:r>
              <a:rPr lang="zh-CN" altLang="en-US" sz="2400">
                <a:solidFill>
                  <a:schemeClr val="tx2"/>
                </a:solidFill>
                <a:latin typeface="微软雅黑" panose="020B0503020204020204" pitchFamily="34" charset="-122"/>
                <a:ea typeface="微软雅黑" panose="020B0503020204020204" pitchFamily="34" charset="-122"/>
                <a:sym typeface="+mn-ea"/>
              </a:rPr>
              <a:t>再加上日本经济泡沫的破裂， 导致项目未能达到预期目标。</a:t>
            </a:r>
            <a:endParaRPr lang="zh-CN" altLang="en-US" sz="2400">
              <a:solidFill>
                <a:schemeClr val="tx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697595" y="2623185"/>
            <a:ext cx="3291205" cy="2139950"/>
            <a:chOff x="1508234" y="3868242"/>
            <a:chExt cx="3859634" cy="2550174"/>
          </a:xfrm>
        </p:grpSpPr>
        <p:pic>
          <p:nvPicPr>
            <p:cNvPr id="6150" name="Picture 6" descr="Amazon | The Fifth Generation Computer: The Japanese Challenge | Motooka,  T., Kitsuregawa, Masaru, Moto-Oka, T., Apps, F.D.R. | Computers &amp; Technology"/>
            <p:cNvPicPr>
              <a:picLocks noChangeAspect="1" noChangeArrowheads="1"/>
            </p:cNvPicPr>
            <p:nvPr/>
          </p:nvPicPr>
          <p:blipFill rotWithShape="1">
            <a:blip r:embed="rId2">
              <a:extLst>
                <a:ext uri="{28A0092B-C50C-407E-A947-70E740481C1C}">
                  <a14:useLocalDpi xmlns:a14="http://schemas.microsoft.com/office/drawing/2010/main" val="0"/>
                </a:ext>
              </a:extLst>
            </a:blip>
            <a:srcRect l="15196" t="-1" r="15196" b="10249"/>
            <a:stretch>
              <a:fillRect/>
            </a:stretch>
          </p:blipFill>
          <p:spPr bwMode="auto">
            <a:xfrm rot="5400000">
              <a:off x="1192217" y="4184262"/>
              <a:ext cx="2550171" cy="191813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3807315" y="3868242"/>
              <a:ext cx="1560553" cy="2550172"/>
            </a:xfrm>
            <a:prstGeom prst="rect">
              <a:avLst/>
            </a:prstGeom>
          </p:spPr>
        </p:pic>
      </p:grpSp>
      <p:sp>
        <p:nvSpPr>
          <p:cNvPr id="9" name="文本框 8"/>
          <p:cNvSpPr txBox="1"/>
          <p:nvPr/>
        </p:nvSpPr>
        <p:spPr>
          <a:xfrm>
            <a:off x="8954706" y="4884254"/>
            <a:ext cx="293542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日本第五代计算机的宣传资料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二次低潮（1987-1993）</a:t>
            </a:r>
            <a:endParaRPr lang="zh-CN" altLang="en-US"/>
          </a:p>
        </p:txBody>
      </p:sp>
      <p:sp>
        <p:nvSpPr>
          <p:cNvPr id="5" name="标题 1"/>
          <p:cNvSpPr txBox="1"/>
          <p:nvPr/>
        </p:nvSpPr>
        <p:spPr>
          <a:xfrm>
            <a:off x="7064375" y="1780540"/>
            <a:ext cx="4356100" cy="4141470"/>
          </a:xfrm>
          <a:prstGeom prst="roundRect">
            <a:avLst>
              <a:gd name="adj" fmla="val 4223"/>
            </a:avLst>
          </a:prstGeom>
          <a:solidFill>
            <a:schemeClr val="bg1"/>
          </a:solidFill>
          <a:ln w="12700" cap="sq">
            <a:solidFill>
              <a:schemeClr val="accent1"/>
            </a:solid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064410" y="1781308"/>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10655436" y="5080066"/>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395845" y="2198370"/>
            <a:ext cx="3598545" cy="3431540"/>
          </a:xfrm>
          <a:prstGeom prst="rect">
            <a:avLst/>
          </a:prstGeom>
          <a:noFill/>
          <a:ln cap="sq">
            <a:noFill/>
          </a:ln>
        </p:spPr>
        <p:txBody>
          <a:bodyPr vert="horz" wrap="square" lIns="0" tIns="0" rIns="0" bIns="0" rtlCol="0" anchor="t"/>
          <a:lstStyle/>
          <a:p>
            <a:pPr marL="306070" indent="-306070" algn="just">
              <a:lnSpc>
                <a:spcPct val="115000"/>
              </a:lnSpc>
              <a:spcBef>
                <a:spcPts val="500"/>
              </a:spcBef>
              <a:spcAft>
                <a:spcPts val="1000"/>
              </a:spcAft>
              <a:buClr>
                <a:schemeClr val="accent2"/>
              </a:buClr>
              <a:buSzPct val="92000"/>
              <a:buFont typeface="Wingdings" panose="05000000000000000000" pitchFamily="2" charset="2"/>
              <a:buChar char="n"/>
            </a:pPr>
            <a:r>
              <a:rPr sz="2400">
                <a:solidFill>
                  <a:schemeClr val="tx2"/>
                </a:solidFill>
                <a:latin typeface="微软雅黑" panose="020B0503020204020204" pitchFamily="34" charset="-122"/>
                <a:ea typeface="微软雅黑" panose="020B0503020204020204" pitchFamily="34" charset="-122"/>
              </a:rPr>
              <a:t>与其他AI项目类似，“第五代计算机”计划的期望值  远高于技术能够实现的水平。最终，这一计划的失败也成为人工智能进入第二次低谷的重要原因之一。</a:t>
            </a:r>
          </a:p>
        </p:txBody>
      </p:sp>
      <p:pic>
        <p:nvPicPr>
          <p:cNvPr id="50" name="IM 50"/>
          <p:cNvPicPr/>
          <p:nvPr>
            <p:custDataLst>
              <p:tags r:id="rId1"/>
            </p:custDataLst>
          </p:nvPr>
        </p:nvPicPr>
        <p:blipFill>
          <a:blip r:embed="rId3"/>
          <a:stretch>
            <a:fillRect/>
          </a:stretch>
        </p:blipFill>
        <p:spPr>
          <a:xfrm>
            <a:off x="838200" y="2034540"/>
            <a:ext cx="5744210" cy="3258185"/>
          </a:xfrm>
          <a:prstGeom prst="rect">
            <a:avLst/>
          </a:prstGeom>
        </p:spPr>
      </p:pic>
      <p:sp>
        <p:nvSpPr>
          <p:cNvPr id="2" name="文本框 1"/>
          <p:cNvSpPr txBox="1"/>
          <p:nvPr/>
        </p:nvSpPr>
        <p:spPr>
          <a:xfrm>
            <a:off x="618490" y="5292725"/>
            <a:ext cx="6144895" cy="1091565"/>
          </a:xfrm>
          <a:prstGeom prst="rect">
            <a:avLst/>
          </a:prstGeom>
        </p:spPr>
        <p:txBody>
          <a:bodyPr wrap="square">
            <a:spAutoFit/>
          </a:bodyPr>
          <a:lstStyle/>
          <a:p>
            <a:pPr marL="65405" indent="22225" algn="just" defTabSz="266700" eaLnBrk="0" fontAlgn="base">
              <a:spcBef>
                <a:spcPts val="500"/>
              </a:spcBef>
              <a:spcAft>
                <a:spcPct val="0"/>
              </a:spcAft>
            </a:pPr>
            <a:r>
              <a:rPr lang="zh-CN" altLang="en-US" sz="1600" b="1">
                <a:solidFill>
                  <a:srgbClr val="000000"/>
                </a:solidFill>
                <a:latin typeface="微软雅黑" panose="020B0503020204020204" pitchFamily="34" charset="-122"/>
                <a:ea typeface="微软雅黑" panose="020B0503020204020204" pitchFamily="34" charset="-122"/>
              </a:rPr>
              <a:t>日本“第五代计算机”概念图。右侧是硬件系统，包括数据库、计算单元等基</a:t>
            </a:r>
            <a:r>
              <a:rPr lang="en-US" altLang="zh-CN" sz="1600" b="1">
                <a:solidFill>
                  <a:srgbClr val="000000"/>
                </a:solidFill>
                <a:latin typeface="微软雅黑" panose="020B0503020204020204" pitchFamily="34" charset="-122"/>
                <a:ea typeface="微软雅黑" panose="020B0503020204020204" pitchFamily="34" charset="-122"/>
              </a:rPr>
              <a:t> </a:t>
            </a:r>
            <a:r>
              <a:rPr lang="zh-CN" altLang="en-US" sz="1600" b="1">
                <a:solidFill>
                  <a:srgbClr val="000000"/>
                </a:solidFill>
                <a:latin typeface="微软雅黑" panose="020B0503020204020204" pitchFamily="34" charset="-122"/>
                <a:ea typeface="微软雅黑" panose="020B0503020204020204" pitchFamily="34" charset="-122"/>
              </a:rPr>
              <a:t>础架构；中间是软件系统，包括领域知识系统、反馈生成系统；左侧是应用系</a:t>
            </a:r>
            <a:r>
              <a:rPr lang="en-US" altLang="zh-CN" sz="1600" b="1">
                <a:solidFill>
                  <a:srgbClr val="000000"/>
                </a:solidFill>
                <a:latin typeface="微软雅黑" panose="020B0503020204020204" pitchFamily="34" charset="-122"/>
                <a:ea typeface="微软雅黑" panose="020B0503020204020204" pitchFamily="34" charset="-122"/>
              </a:rPr>
              <a:t> </a:t>
            </a:r>
            <a:r>
              <a:rPr lang="zh-CN" altLang="en-US" sz="1600" b="1">
                <a:solidFill>
                  <a:srgbClr val="000000"/>
                </a:solidFill>
                <a:latin typeface="微软雅黑" panose="020B0503020204020204" pitchFamily="34" charset="-122"/>
                <a:ea typeface="微软雅黑" panose="020B0503020204020204" pitchFamily="34" charset="-122"/>
              </a:rPr>
              <a:t>统，通过语音、文本、图片等多种形式与机器进行交互。图片来源：</a:t>
            </a:r>
            <a:r>
              <a:rPr lang="en-US" altLang="zh-CN" sz="1600" b="1">
                <a:solidFill>
                  <a:srgbClr val="333333"/>
                </a:solidFill>
                <a:latin typeface="Arial" panose="020B0604020202020204"/>
                <a:ea typeface="Arial" panose="020B0604020202020204"/>
              </a:rPr>
              <a:t>Moto-Oka</a:t>
            </a:r>
            <a:r>
              <a:rPr lang="en-US" altLang="zh-CN" sz="1700" b="1">
                <a:solidFill>
                  <a:srgbClr val="333333"/>
                </a:solidFill>
                <a:latin typeface="Arial" panose="020B0604020202020204"/>
                <a:ea typeface="Arial" panose="020B0604020202020204"/>
                <a:sym typeface="+mn-ea"/>
              </a:rPr>
              <a:t>(1983)</a:t>
            </a:r>
            <a:r>
              <a:rPr lang="zh-CN" altLang="en-US" sz="1700" b="1" i="1">
                <a:solidFill>
                  <a:srgbClr val="333333"/>
                </a:solidFill>
                <a:latin typeface="宋体" panose="02010600030101010101" pitchFamily="2" charset="-122"/>
                <a:ea typeface="宋体" panose="02010600030101010101" pitchFamily="2" charset="-122"/>
                <a:sym typeface="+mn-ea"/>
              </a:rPr>
              <a:t>。</a:t>
            </a:r>
            <a:endParaRPr lang="zh-CN" altLang="en-US" sz="1700" b="1" i="1">
              <a:solidFill>
                <a:srgbClr val="333333"/>
              </a:solidFill>
              <a:latin typeface="宋体" panose="02010600030101010101" pitchFamily="2" charset="-122"/>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b="1" dirty="0">
                <a:solidFill>
                  <a:srgbClr val="1F2329"/>
                </a:solidFill>
                <a:latin typeface="Noto Sans SC"/>
              </a:rPr>
              <a:t>思考与活动</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9630" y="2221865"/>
            <a:ext cx="4572635" cy="4572635"/>
          </a:xfrm>
          <a:prstGeom prst="rect">
            <a:avLst/>
          </a:prstGeom>
        </p:spPr>
      </p:pic>
      <p:sp>
        <p:nvSpPr>
          <p:cNvPr id="6" name="标题 1"/>
          <p:cNvSpPr txBox="1"/>
          <p:nvPr/>
        </p:nvSpPr>
        <p:spPr>
          <a:xfrm rot="5400000">
            <a:off x="2385695" y="846455"/>
            <a:ext cx="4126865" cy="5814060"/>
          </a:xfrm>
          <a:custGeom>
            <a:avLst/>
            <a:gdLst>
              <a:gd name="connsiteX0" fmla="*/ 0 w 3589020"/>
              <a:gd name="connsiteY0" fmla="*/ 4257435 h 4855617"/>
              <a:gd name="connsiteX1" fmla="*/ 0 w 3589020"/>
              <a:gd name="connsiteY1" fmla="*/ 923709 h 4855617"/>
              <a:gd name="connsiteX2" fmla="*/ 598182 w 3589020"/>
              <a:gd name="connsiteY2" fmla="*/ 325527 h 4855617"/>
              <a:gd name="connsiteX3" fmla="*/ 1554241 w 3589020"/>
              <a:gd name="connsiteY3" fmla="*/ 325527 h 4855617"/>
              <a:gd name="connsiteX4" fmla="*/ 1794510 w 3589020"/>
              <a:gd name="connsiteY4" fmla="*/ 0 h 4855617"/>
              <a:gd name="connsiteX5" fmla="*/ 2034779 w 3589020"/>
              <a:gd name="connsiteY5" fmla="*/ 325527 h 4855617"/>
              <a:gd name="connsiteX6" fmla="*/ 2990838 w 3589020"/>
              <a:gd name="connsiteY6" fmla="*/ 325527 h 4855617"/>
              <a:gd name="connsiteX7" fmla="*/ 3589020 w 3589020"/>
              <a:gd name="connsiteY7" fmla="*/ 923709 h 4855617"/>
              <a:gd name="connsiteX8" fmla="*/ 3589020 w 3589020"/>
              <a:gd name="connsiteY8" fmla="*/ 4257435 h 4855617"/>
              <a:gd name="connsiteX9" fmla="*/ 2990838 w 3589020"/>
              <a:gd name="connsiteY9" fmla="*/ 4855617 h 4855617"/>
              <a:gd name="connsiteX10" fmla="*/ 598182 w 3589020"/>
              <a:gd name="connsiteY10" fmla="*/ 4855617 h 4855617"/>
              <a:gd name="connsiteX11" fmla="*/ 0 w 3589020"/>
              <a:gd name="connsiteY11" fmla="*/ 4257435 h 4855617"/>
            </a:gdLst>
            <a:ahLst/>
            <a:cxnLst/>
            <a:rect l="l" t="t" r="r" b="b"/>
            <a:pathLst>
              <a:path w="3589020" h="4855617">
                <a:moveTo>
                  <a:pt x="0" y="4257435"/>
                </a:moveTo>
                <a:lnTo>
                  <a:pt x="0" y="923709"/>
                </a:lnTo>
                <a:cubicBezTo>
                  <a:pt x="0" y="593342"/>
                  <a:pt x="267815" y="325527"/>
                  <a:pt x="598182" y="325527"/>
                </a:cubicBezTo>
                <a:lnTo>
                  <a:pt x="1554241" y="325527"/>
                </a:lnTo>
                <a:lnTo>
                  <a:pt x="1794510" y="0"/>
                </a:lnTo>
                <a:lnTo>
                  <a:pt x="2034779" y="325527"/>
                </a:lnTo>
                <a:lnTo>
                  <a:pt x="2990838" y="325527"/>
                </a:lnTo>
                <a:cubicBezTo>
                  <a:pt x="3321205" y="325527"/>
                  <a:pt x="3589020" y="593342"/>
                  <a:pt x="3589020" y="923709"/>
                </a:cubicBezTo>
                <a:lnTo>
                  <a:pt x="3589020" y="4257435"/>
                </a:lnTo>
                <a:cubicBezTo>
                  <a:pt x="3589020" y="4587802"/>
                  <a:pt x="3321205" y="4855617"/>
                  <a:pt x="2990838" y="4855617"/>
                </a:cubicBezTo>
                <a:lnTo>
                  <a:pt x="598182" y="4855617"/>
                </a:lnTo>
                <a:cubicBezTo>
                  <a:pt x="267815" y="4855617"/>
                  <a:pt x="0" y="4587802"/>
                  <a:pt x="0" y="42574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9495" y="2185670"/>
            <a:ext cx="5478780" cy="3250565"/>
          </a:xfrm>
          <a:prstGeom prst="roundRect">
            <a:avLst/>
          </a:prstGeom>
          <a:solidFill>
            <a:schemeClr val="bg1"/>
          </a:soli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内容占位符 11"/>
          <p:cNvSpPr>
            <a:spLocks noGrp="1"/>
          </p:cNvSpPr>
          <p:nvPr>
            <p:ph sz="half" idx="1"/>
          </p:nvPr>
        </p:nvSpPr>
        <p:spPr>
          <a:xfrm>
            <a:off x="1250315" y="2341245"/>
            <a:ext cx="5057775" cy="2940050"/>
          </a:xfrm>
        </p:spPr>
        <p:txBody>
          <a:bodyPr>
            <a:normAutofit fontScale="90000"/>
          </a:bodyPr>
          <a:lstStyle/>
          <a:p>
            <a:pPr algn="just"/>
            <a:r>
              <a:rPr lang="zh-CN"/>
              <a:t>活动1：时间轴制作</a:t>
            </a:r>
          </a:p>
          <a:p>
            <a:pPr algn="just"/>
            <a:r>
              <a:rPr lang="zh-CN"/>
              <a:t>小组任务：  </a:t>
            </a:r>
          </a:p>
          <a:p>
            <a:pPr algn="just"/>
            <a:r>
              <a:rPr lang="zh-CN"/>
              <a:t>用卡片标记AI发展的关键事件（1956达特茅斯会议、1969《感知机》、1986反向传播）。  </a:t>
            </a:r>
          </a:p>
          <a:p>
            <a:pPr algn="just"/>
            <a:r>
              <a:rPr lang="zh-CN"/>
              <a:t>讨论：“哪些事件是技术突破？哪些是观念转变？”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b="1" dirty="0">
                <a:solidFill>
                  <a:srgbClr val="1F2329"/>
                </a:solidFill>
                <a:latin typeface="Noto Sans SC"/>
              </a:rPr>
              <a:t>思考与活动</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9630" y="2221865"/>
            <a:ext cx="4572635" cy="4572635"/>
          </a:xfrm>
          <a:prstGeom prst="rect">
            <a:avLst/>
          </a:prstGeom>
        </p:spPr>
      </p:pic>
      <p:sp>
        <p:nvSpPr>
          <p:cNvPr id="6" name="标题 1"/>
          <p:cNvSpPr txBox="1"/>
          <p:nvPr/>
        </p:nvSpPr>
        <p:spPr>
          <a:xfrm rot="5400000">
            <a:off x="2385695" y="846455"/>
            <a:ext cx="4126865" cy="5814060"/>
          </a:xfrm>
          <a:custGeom>
            <a:avLst/>
            <a:gdLst>
              <a:gd name="connsiteX0" fmla="*/ 0 w 3589020"/>
              <a:gd name="connsiteY0" fmla="*/ 4257435 h 4855617"/>
              <a:gd name="connsiteX1" fmla="*/ 0 w 3589020"/>
              <a:gd name="connsiteY1" fmla="*/ 923709 h 4855617"/>
              <a:gd name="connsiteX2" fmla="*/ 598182 w 3589020"/>
              <a:gd name="connsiteY2" fmla="*/ 325527 h 4855617"/>
              <a:gd name="connsiteX3" fmla="*/ 1554241 w 3589020"/>
              <a:gd name="connsiteY3" fmla="*/ 325527 h 4855617"/>
              <a:gd name="connsiteX4" fmla="*/ 1794510 w 3589020"/>
              <a:gd name="connsiteY4" fmla="*/ 0 h 4855617"/>
              <a:gd name="connsiteX5" fmla="*/ 2034779 w 3589020"/>
              <a:gd name="connsiteY5" fmla="*/ 325527 h 4855617"/>
              <a:gd name="connsiteX6" fmla="*/ 2990838 w 3589020"/>
              <a:gd name="connsiteY6" fmla="*/ 325527 h 4855617"/>
              <a:gd name="connsiteX7" fmla="*/ 3589020 w 3589020"/>
              <a:gd name="connsiteY7" fmla="*/ 923709 h 4855617"/>
              <a:gd name="connsiteX8" fmla="*/ 3589020 w 3589020"/>
              <a:gd name="connsiteY8" fmla="*/ 4257435 h 4855617"/>
              <a:gd name="connsiteX9" fmla="*/ 2990838 w 3589020"/>
              <a:gd name="connsiteY9" fmla="*/ 4855617 h 4855617"/>
              <a:gd name="connsiteX10" fmla="*/ 598182 w 3589020"/>
              <a:gd name="connsiteY10" fmla="*/ 4855617 h 4855617"/>
              <a:gd name="connsiteX11" fmla="*/ 0 w 3589020"/>
              <a:gd name="connsiteY11" fmla="*/ 4257435 h 4855617"/>
            </a:gdLst>
            <a:ahLst/>
            <a:cxnLst/>
            <a:rect l="l" t="t" r="r" b="b"/>
            <a:pathLst>
              <a:path w="3589020" h="4855617">
                <a:moveTo>
                  <a:pt x="0" y="4257435"/>
                </a:moveTo>
                <a:lnTo>
                  <a:pt x="0" y="923709"/>
                </a:lnTo>
                <a:cubicBezTo>
                  <a:pt x="0" y="593342"/>
                  <a:pt x="267815" y="325527"/>
                  <a:pt x="598182" y="325527"/>
                </a:cubicBezTo>
                <a:lnTo>
                  <a:pt x="1554241" y="325527"/>
                </a:lnTo>
                <a:lnTo>
                  <a:pt x="1794510" y="0"/>
                </a:lnTo>
                <a:lnTo>
                  <a:pt x="2034779" y="325527"/>
                </a:lnTo>
                <a:lnTo>
                  <a:pt x="2990838" y="325527"/>
                </a:lnTo>
                <a:cubicBezTo>
                  <a:pt x="3321205" y="325527"/>
                  <a:pt x="3589020" y="593342"/>
                  <a:pt x="3589020" y="923709"/>
                </a:cubicBezTo>
                <a:lnTo>
                  <a:pt x="3589020" y="4257435"/>
                </a:lnTo>
                <a:cubicBezTo>
                  <a:pt x="3589020" y="4587802"/>
                  <a:pt x="3321205" y="4855617"/>
                  <a:pt x="2990838" y="4855617"/>
                </a:cubicBezTo>
                <a:lnTo>
                  <a:pt x="598182" y="4855617"/>
                </a:lnTo>
                <a:cubicBezTo>
                  <a:pt x="267815" y="4855617"/>
                  <a:pt x="0" y="4587802"/>
                  <a:pt x="0" y="42574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9495" y="2185670"/>
            <a:ext cx="5478780" cy="3250565"/>
          </a:xfrm>
          <a:prstGeom prst="roundRect">
            <a:avLst/>
          </a:prstGeom>
          <a:solidFill>
            <a:schemeClr val="bg1"/>
          </a:soli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内容占位符 11"/>
          <p:cNvSpPr>
            <a:spLocks noGrp="1"/>
          </p:cNvSpPr>
          <p:nvPr>
            <p:ph sz="half" idx="1"/>
          </p:nvPr>
        </p:nvSpPr>
        <p:spPr>
          <a:xfrm>
            <a:off x="1113790" y="2341245"/>
            <a:ext cx="5057775" cy="2940050"/>
          </a:xfrm>
        </p:spPr>
        <p:txBody>
          <a:bodyPr>
            <a:normAutofit fontScale="90000"/>
          </a:bodyPr>
          <a:lstStyle/>
          <a:p>
            <a:pPr algn="just"/>
            <a:r>
              <a:rPr lang="zh-CN"/>
              <a:t>活动2：专家系统设计挑战 </a:t>
            </a:r>
          </a:p>
          <a:p>
            <a:pPr algn="just"/>
            <a:r>
              <a:rPr lang="zh-CN"/>
              <a:t>任务：设计一个“校园生活顾问”专家系统的核心规则（如课程选择、活动推荐）。  </a:t>
            </a:r>
          </a:p>
          <a:p>
            <a:pPr algn="just"/>
            <a:r>
              <a:rPr lang="zh-CN"/>
              <a:t>讨论：  </a:t>
            </a:r>
          </a:p>
          <a:p>
            <a:pPr algn="just"/>
            <a:r>
              <a:rPr lang="zh-CN"/>
              <a:t> “如何将模糊的学生需求转化为逻辑规则？会遇到什么困难？”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581025" y="2228215"/>
            <a:ext cx="10199370" cy="3561715"/>
          </a:xfrm>
        </p:spPr>
        <p:txBody>
          <a:bodyPr>
            <a:normAutofit/>
          </a:bodyPr>
          <a:lstStyle/>
          <a:p>
            <a:pPr marL="648970" indent="-342900" algn="just">
              <a:lnSpc>
                <a:spcPct val="135000"/>
              </a:lnSpc>
              <a:buClr>
                <a:srgbClr val="1F2329"/>
              </a:buClr>
              <a:buFont typeface="Wingdings" panose="05000000000000000000" pitchFamily="2" charset="2"/>
              <a:buChar char="p"/>
            </a:pPr>
            <a:r>
              <a:rPr dirty="0">
                <a:sym typeface="+mn-ea"/>
              </a:rPr>
              <a:t>早期AI发展=技术突破（黄金十年） → 反思调整（严冬回暖） → 愿景重塑（低潮启示）。</a:t>
            </a:r>
          </a:p>
          <a:p>
            <a:pPr marL="648970" indent="-342900" algn="just">
              <a:lnSpc>
                <a:spcPct val="135000"/>
              </a:lnSpc>
              <a:buClr>
                <a:srgbClr val="1F2329"/>
              </a:buClr>
              <a:buFont typeface="Wingdings" panose="05000000000000000000" pitchFamily="2" charset="2"/>
              <a:buChar char="p"/>
            </a:pPr>
            <a:r>
              <a:rPr dirty="0">
                <a:sym typeface="+mn-ea"/>
              </a:rPr>
              <a:t>早期AI发展脉络</a:t>
            </a:r>
            <a:r>
              <a:rPr lang="en-US" dirty="0">
                <a:sym typeface="+mn-ea"/>
              </a:rPr>
              <a:t>：</a:t>
            </a:r>
            <a:r>
              <a:rPr dirty="0">
                <a:sym typeface="+mn-ea"/>
              </a:rPr>
              <a:t>高潮 → 低谷 → 再探索</a:t>
            </a:r>
            <a:r>
              <a:rPr lang="en-US" dirty="0">
                <a:sym typeface="+mn-ea"/>
              </a:rPr>
              <a:t>。</a:t>
            </a:r>
            <a:r>
              <a:rPr dirty="0">
                <a:sym typeface="+mn-ea"/>
              </a:rPr>
              <a:t> </a:t>
            </a:r>
          </a:p>
        </p:txBody>
      </p:sp>
      <p:sp>
        <p:nvSpPr>
          <p:cNvPr id="4" name="标题 3"/>
          <p:cNvSpPr>
            <a:spLocks noGrp="1"/>
          </p:cNvSpPr>
          <p:nvPr>
            <p:ph type="title"/>
          </p:nvPr>
        </p:nvSpPr>
        <p:spPr/>
        <p:txBody>
          <a:bodyPr/>
          <a:lstStyle/>
          <a:p>
            <a:r>
              <a:rPr lang="zh-CN" altLang="en-US" sz="4000" b="1" dirty="0">
                <a:solidFill>
                  <a:srgbClr val="1F2329"/>
                </a:solidFill>
                <a:latin typeface="Noto Sans SC"/>
              </a:rPr>
              <a:t>课程</a:t>
            </a:r>
            <a:r>
              <a:rPr lang="en-US" altLang="zh-CN" sz="4000" b="1" dirty="0" err="1">
                <a:solidFill>
                  <a:srgbClr val="1F2329"/>
                </a:solidFill>
                <a:latin typeface="Noto Sans SC"/>
              </a:rPr>
              <a:t>总结</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581194" y="2228005"/>
            <a:ext cx="10772605" cy="989583"/>
          </a:xfrm>
        </p:spPr>
        <p:txBody>
          <a:bodyPr>
            <a:normAutofit/>
          </a:bodyPr>
          <a:lstStyle/>
          <a:p>
            <a:r>
              <a:t>撰写一篇短文，分析ChatGPT与ELIZA的异同，思考“AI是否真正理解了语言”。</a:t>
            </a:r>
          </a:p>
        </p:txBody>
      </p:sp>
      <p:sp>
        <p:nvSpPr>
          <p:cNvPr id="4" name="标题 3"/>
          <p:cNvSpPr>
            <a:spLocks noGrp="1"/>
          </p:cNvSpPr>
          <p:nvPr>
            <p:ph type="title"/>
          </p:nvPr>
        </p:nvSpPr>
        <p:spPr/>
        <p:txBody>
          <a:bodyPr/>
          <a:lstStyle/>
          <a:p>
            <a:r>
              <a:rPr lang="zh-CN" altLang="en-US" dirty="0"/>
              <a:t>课后作业</a:t>
            </a:r>
          </a:p>
        </p:txBody>
      </p:sp>
      <p:pic>
        <p:nvPicPr>
          <p:cNvPr id="3" name="IM 8"/>
          <p:cNvPicPr/>
          <p:nvPr>
            <p:custDataLst>
              <p:tags r:id="rId1"/>
            </p:custDataLst>
          </p:nvPr>
        </p:nvPicPr>
        <p:blipFill>
          <a:blip r:embed="rId5"/>
          <a:stretch>
            <a:fillRect/>
          </a:stretch>
        </p:blipFill>
        <p:spPr>
          <a:xfrm>
            <a:off x="6504305" y="3594100"/>
            <a:ext cx="1572260" cy="1559560"/>
          </a:xfrm>
          <a:prstGeom prst="rect">
            <a:avLst/>
          </a:prstGeom>
        </p:spPr>
      </p:pic>
      <p:pic>
        <p:nvPicPr>
          <p:cNvPr id="10" name="IM 10"/>
          <p:cNvPicPr/>
          <p:nvPr>
            <p:custDataLst>
              <p:tags r:id="rId2"/>
            </p:custDataLst>
          </p:nvPr>
        </p:nvPicPr>
        <p:blipFill>
          <a:blip r:embed="rId6"/>
          <a:stretch>
            <a:fillRect/>
          </a:stretch>
        </p:blipFill>
        <p:spPr>
          <a:xfrm>
            <a:off x="8402955" y="3594100"/>
            <a:ext cx="2684780" cy="1559560"/>
          </a:xfrm>
          <a:prstGeom prst="rect">
            <a:avLst/>
          </a:prstGeom>
        </p:spPr>
      </p:pic>
      <p:pic>
        <p:nvPicPr>
          <p:cNvPr id="28" name="IM 28"/>
          <p:cNvPicPr/>
          <p:nvPr>
            <p:custDataLst>
              <p:tags r:id="rId3"/>
            </p:custDataLst>
          </p:nvPr>
        </p:nvPicPr>
        <p:blipFill>
          <a:blip r:embed="rId7"/>
          <a:stretch>
            <a:fillRect/>
          </a:stretch>
        </p:blipFill>
        <p:spPr>
          <a:xfrm>
            <a:off x="1126173" y="3602038"/>
            <a:ext cx="5051425" cy="20377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509858" y="1138654"/>
          <a:ext cx="11014003" cy="4553637"/>
        </p:xfrm>
        <a:graphic>
          <a:graphicData uri="http://schemas.openxmlformats.org/drawingml/2006/table">
            <a:tbl>
              <a:tblPr firstRow="1" bandRow="1">
                <a:tableStyleId>{21E4AEA4-8DFA-4A89-87EB-49C32662AFE0}</a:tableStyleId>
              </a:tblPr>
              <a:tblGrid>
                <a:gridCol w="11014003">
                  <a:extLst>
                    <a:ext uri="{9D8B030D-6E8A-4147-A177-3AD203B41FA5}">
                      <a16:colId xmlns:a16="http://schemas.microsoft.com/office/drawing/2014/main" val="20000"/>
                    </a:ext>
                  </a:extLst>
                </a:gridCol>
              </a:tblGrid>
              <a:tr h="888527">
                <a:tc>
                  <a:txBody>
                    <a:bodyPr/>
                    <a:lstStyle/>
                    <a:p>
                      <a:pPr algn="ctr"/>
                      <a:r>
                        <a:rPr lang="zh-CN" altLang="en-US" sz="3600" b="0" dirty="0"/>
                        <a:t>学习目标</a:t>
                      </a:r>
                    </a:p>
                  </a:txBody>
                  <a:tcPr marL="68580" marR="68580" marT="34290" marB="34290" anchor="ctr"/>
                </a:tc>
                <a:extLst>
                  <a:ext uri="{0D108BD9-81ED-4DB2-BD59-A6C34878D82A}">
                    <a16:rowId xmlns:a16="http://schemas.microsoft.com/office/drawing/2014/main" val="10000"/>
                  </a:ext>
                </a:extLst>
              </a:tr>
              <a:tr h="3665110">
                <a:tc>
                  <a:txBody>
                    <a:bodyPr/>
                    <a:lstStyle/>
                    <a:p>
                      <a:pPr marL="457200" indent="-457200" algn="just">
                        <a:lnSpc>
                          <a:spcPct val="150000"/>
                        </a:lnSpc>
                        <a:spcBef>
                          <a:spcPts val="1200"/>
                        </a:spcBef>
                        <a:spcAft>
                          <a:spcPts val="1200"/>
                        </a:spcAft>
                        <a:buFont typeface="+mj-ea"/>
                        <a:buAutoNum type="circleNumDbPlain"/>
                      </a:pPr>
                      <a:r>
                        <a:rPr lang="zh-CN" altLang="en-US" sz="2400" dirty="0">
                          <a:latin typeface="微软雅黑" panose="020B0503020204020204" pitchFamily="34" charset="-122"/>
                          <a:ea typeface="微软雅黑" panose="020B0503020204020204" pitchFamily="34" charset="-122"/>
                        </a:rPr>
                        <a:t>了解人工智能早期发展的四个阶段（黄金十年、严冬、短暂回暖、二次低潮）。</a:t>
                      </a:r>
                    </a:p>
                    <a:p>
                      <a:pPr marL="457200" indent="-457200" algn="just">
                        <a:lnSpc>
                          <a:spcPct val="150000"/>
                        </a:lnSpc>
                        <a:spcBef>
                          <a:spcPts val="1200"/>
                        </a:spcBef>
                        <a:spcAft>
                          <a:spcPts val="1200"/>
                        </a:spcAft>
                        <a:buFont typeface="+mj-ea"/>
                        <a:buAutoNum type="circleNumDbPlain"/>
                      </a:pPr>
                      <a:r>
                        <a:rPr lang="zh-CN" altLang="en-US" sz="2400" dirty="0">
                          <a:latin typeface="微软雅黑" panose="020B0503020204020204" pitchFamily="34" charset="-122"/>
                          <a:ea typeface="微软雅黑" panose="020B0503020204020204" pitchFamily="34" charset="-122"/>
                        </a:rPr>
                        <a:t>掌握符号方法（定理证明、专家系统）与神经网络（感知器、反向传播）的核心进展。</a:t>
                      </a:r>
                    </a:p>
                    <a:p>
                      <a:pPr marL="457200" indent="-457200" algn="just">
                        <a:lnSpc>
                          <a:spcPct val="150000"/>
                        </a:lnSpc>
                        <a:spcBef>
                          <a:spcPts val="1200"/>
                        </a:spcBef>
                        <a:spcAft>
                          <a:spcPts val="1200"/>
                        </a:spcAft>
                        <a:buFont typeface="+mj-ea"/>
                        <a:buAutoNum type="circleNumDbPlain"/>
                      </a:pPr>
                      <a:r>
                        <a:rPr lang="zh-CN" altLang="en-US" sz="2400" dirty="0">
                          <a:latin typeface="微软雅黑" panose="020B0503020204020204" pitchFamily="34" charset="-122"/>
                          <a:ea typeface="微软雅黑" panose="020B0503020204020204" pitchFamily="34" charset="-122"/>
                        </a:rPr>
                        <a:t>理解两次低潮的成因及历史教训。</a:t>
                      </a:r>
                    </a:p>
                  </a:txBody>
                  <a:tcPr marL="68580" marR="68580" marT="34290" marB="34290"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31883" y="2118167"/>
            <a:ext cx="10178926" cy="3602477"/>
          </a:xfrm>
        </p:spPr>
        <p:txBody>
          <a:bodyPr>
            <a:normAutofit lnSpcReduction="20000"/>
          </a:bodyPr>
          <a:lstStyle/>
          <a:p>
            <a:pPr algn="l"/>
            <a:r>
              <a:rPr lang="zh-CN" altLang="en-US" dirty="0">
                <a:sym typeface="+mn-ea"/>
              </a:rPr>
              <a:t>一、黄金十年（1956-1974）</a:t>
            </a:r>
          </a:p>
          <a:p>
            <a:pPr algn="l"/>
            <a:r>
              <a:rPr lang="zh-CN" altLang="en-US" dirty="0">
                <a:latin typeface="微软雅黑" panose="020B0503020204020204" pitchFamily="34" charset="-122"/>
                <a:ea typeface="微软雅黑" panose="020B0503020204020204" pitchFamily="34" charset="-122"/>
              </a:rPr>
              <a:t>二、</a:t>
            </a:r>
            <a:r>
              <a:rPr lang="zh-CN" altLang="en-US" dirty="0">
                <a:sym typeface="+mn-ea"/>
              </a:rPr>
              <a:t>严冬到来（1974-1980）</a:t>
            </a:r>
          </a:p>
          <a:p>
            <a:pPr algn="l"/>
            <a:r>
              <a:rPr lang="zh-CN" altLang="en-US" dirty="0">
                <a:latin typeface="微软雅黑" panose="020B0503020204020204" pitchFamily="34" charset="-122"/>
                <a:ea typeface="微软雅黑" panose="020B0503020204020204" pitchFamily="34" charset="-122"/>
              </a:rPr>
              <a:t>三、</a:t>
            </a:r>
            <a:r>
              <a:rPr lang="zh-CN" altLang="en-US" dirty="0">
                <a:sym typeface="+mn-ea"/>
              </a:rPr>
              <a:t>短暂回暖（1980-1987）</a:t>
            </a:r>
          </a:p>
          <a:p>
            <a:r>
              <a:rPr lang="zh-CN" altLang="en-US" dirty="0">
                <a:latin typeface="微软雅黑" panose="020B0503020204020204" pitchFamily="34" charset="-122"/>
                <a:ea typeface="微软雅黑" panose="020B0503020204020204" pitchFamily="34" charset="-122"/>
              </a:rPr>
              <a:t>四、</a:t>
            </a:r>
            <a:r>
              <a:rPr lang="zh-CN" altLang="en-US" dirty="0">
                <a:sym typeface="+mn-ea"/>
              </a:rPr>
              <a:t>二次低潮（1987-1993）</a:t>
            </a:r>
          </a:p>
          <a:p>
            <a:r>
              <a:rPr lang="zh-CN" altLang="en-US" dirty="0">
                <a:sym typeface="+mn-ea"/>
              </a:rPr>
              <a:t>五</a:t>
            </a:r>
            <a:r>
              <a:rPr lang="en-US" altLang="zh-CN" dirty="0">
                <a:sym typeface="+mn-ea"/>
              </a:rPr>
              <a:t>、</a:t>
            </a:r>
            <a:r>
              <a:rPr lang="zh-CN" altLang="en-US" dirty="0">
                <a:sym typeface="+mn-ea"/>
              </a:rPr>
              <a:t>总结</a:t>
            </a:r>
          </a:p>
        </p:txBody>
      </p:sp>
      <p:sp>
        <p:nvSpPr>
          <p:cNvPr id="2" name="标题 1"/>
          <p:cNvSpPr>
            <a:spLocks noGrp="1"/>
          </p:cNvSpPr>
          <p:nvPr>
            <p:ph type="title"/>
          </p:nvPr>
        </p:nvSpPr>
        <p:spPr>
          <a:xfrm>
            <a:off x="1431882" y="490438"/>
            <a:ext cx="10178925" cy="1351451"/>
          </a:xfrm>
        </p:spPr>
        <p:txBody>
          <a:bodyPr>
            <a:normAutofit/>
          </a:bodyPr>
          <a:lstStyle/>
          <a:p>
            <a:r>
              <a:rPr lang="zh-CN" altLang="en-US" sz="4000" b="1" dirty="0">
                <a:solidFill>
                  <a:schemeClr val="tx1"/>
                </a:solidFill>
                <a:latin typeface="微软雅黑" panose="020B0503020204020204" pitchFamily="34" charset="-122"/>
                <a:ea typeface="微软雅黑" panose="020B0503020204020204" pitchFamily="34" charset="-122"/>
              </a:rPr>
              <a:t>目录</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b="1" dirty="0">
                <a:solidFill>
                  <a:srgbClr val="1F2329"/>
                </a:solidFill>
                <a:latin typeface="Noto Sans SC"/>
              </a:rPr>
              <a:t>情境创设</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9630" y="2221865"/>
            <a:ext cx="4572635" cy="4572635"/>
          </a:xfrm>
          <a:prstGeom prst="rect">
            <a:avLst/>
          </a:prstGeom>
        </p:spPr>
      </p:pic>
      <p:sp>
        <p:nvSpPr>
          <p:cNvPr id="6" name="标题 1"/>
          <p:cNvSpPr txBox="1"/>
          <p:nvPr/>
        </p:nvSpPr>
        <p:spPr>
          <a:xfrm rot="5400000">
            <a:off x="2543175" y="688975"/>
            <a:ext cx="3811905" cy="5814060"/>
          </a:xfrm>
          <a:custGeom>
            <a:avLst/>
            <a:gdLst>
              <a:gd name="connsiteX0" fmla="*/ 0 w 3589020"/>
              <a:gd name="connsiteY0" fmla="*/ 4257435 h 4855617"/>
              <a:gd name="connsiteX1" fmla="*/ 0 w 3589020"/>
              <a:gd name="connsiteY1" fmla="*/ 923709 h 4855617"/>
              <a:gd name="connsiteX2" fmla="*/ 598182 w 3589020"/>
              <a:gd name="connsiteY2" fmla="*/ 325527 h 4855617"/>
              <a:gd name="connsiteX3" fmla="*/ 1554241 w 3589020"/>
              <a:gd name="connsiteY3" fmla="*/ 325527 h 4855617"/>
              <a:gd name="connsiteX4" fmla="*/ 1794510 w 3589020"/>
              <a:gd name="connsiteY4" fmla="*/ 0 h 4855617"/>
              <a:gd name="connsiteX5" fmla="*/ 2034779 w 3589020"/>
              <a:gd name="connsiteY5" fmla="*/ 325527 h 4855617"/>
              <a:gd name="connsiteX6" fmla="*/ 2990838 w 3589020"/>
              <a:gd name="connsiteY6" fmla="*/ 325527 h 4855617"/>
              <a:gd name="connsiteX7" fmla="*/ 3589020 w 3589020"/>
              <a:gd name="connsiteY7" fmla="*/ 923709 h 4855617"/>
              <a:gd name="connsiteX8" fmla="*/ 3589020 w 3589020"/>
              <a:gd name="connsiteY8" fmla="*/ 4257435 h 4855617"/>
              <a:gd name="connsiteX9" fmla="*/ 2990838 w 3589020"/>
              <a:gd name="connsiteY9" fmla="*/ 4855617 h 4855617"/>
              <a:gd name="connsiteX10" fmla="*/ 598182 w 3589020"/>
              <a:gd name="connsiteY10" fmla="*/ 4855617 h 4855617"/>
              <a:gd name="connsiteX11" fmla="*/ 0 w 3589020"/>
              <a:gd name="connsiteY11" fmla="*/ 4257435 h 4855617"/>
            </a:gdLst>
            <a:ahLst/>
            <a:cxnLst/>
            <a:rect l="l" t="t" r="r" b="b"/>
            <a:pathLst>
              <a:path w="3589020" h="4855617">
                <a:moveTo>
                  <a:pt x="0" y="4257435"/>
                </a:moveTo>
                <a:lnTo>
                  <a:pt x="0" y="923709"/>
                </a:lnTo>
                <a:cubicBezTo>
                  <a:pt x="0" y="593342"/>
                  <a:pt x="267815" y="325527"/>
                  <a:pt x="598182" y="325527"/>
                </a:cubicBezTo>
                <a:lnTo>
                  <a:pt x="1554241" y="325527"/>
                </a:lnTo>
                <a:lnTo>
                  <a:pt x="1794510" y="0"/>
                </a:lnTo>
                <a:lnTo>
                  <a:pt x="2034779" y="325527"/>
                </a:lnTo>
                <a:lnTo>
                  <a:pt x="2990838" y="325527"/>
                </a:lnTo>
                <a:cubicBezTo>
                  <a:pt x="3321205" y="325527"/>
                  <a:pt x="3589020" y="593342"/>
                  <a:pt x="3589020" y="923709"/>
                </a:cubicBezTo>
                <a:lnTo>
                  <a:pt x="3589020" y="4257435"/>
                </a:lnTo>
                <a:cubicBezTo>
                  <a:pt x="3589020" y="4587802"/>
                  <a:pt x="3321205" y="4855617"/>
                  <a:pt x="2990838" y="4855617"/>
                </a:cubicBezTo>
                <a:lnTo>
                  <a:pt x="598182" y="4855617"/>
                </a:lnTo>
                <a:cubicBezTo>
                  <a:pt x="267815" y="4855617"/>
                  <a:pt x="0" y="4587802"/>
                  <a:pt x="0" y="42574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9495" y="2185670"/>
            <a:ext cx="5478780" cy="2694305"/>
          </a:xfrm>
          <a:prstGeom prst="roundRect">
            <a:avLst/>
          </a:prstGeom>
          <a:solidFill>
            <a:schemeClr val="bg1"/>
          </a:soli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内容占位符 11"/>
          <p:cNvSpPr>
            <a:spLocks noGrp="1"/>
          </p:cNvSpPr>
          <p:nvPr>
            <p:ph sz="half" idx="1"/>
          </p:nvPr>
        </p:nvSpPr>
        <p:spPr>
          <a:xfrm>
            <a:off x="1370330" y="2395220"/>
            <a:ext cx="5057775" cy="2203450"/>
          </a:xfrm>
        </p:spPr>
        <p:txBody>
          <a:bodyPr>
            <a:normAutofit/>
          </a:bodyPr>
          <a:lstStyle/>
          <a:p>
            <a:pPr algn="just"/>
            <a:r>
              <a:rPr lang="zh-CN" sz="3200"/>
              <a:t>如果AI技术发展遭遇重大挫折，科学家应该如何应对？历史上是否发生过类似事件？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mn-ea"/>
              </a:rPr>
              <a:t>黄金十年（1956-1974）</a:t>
            </a:r>
            <a:endParaRPr lang="en-US" altLang="zh-CN" dirty="0" err="1">
              <a:solidFill>
                <a:srgbClr val="1F2329"/>
              </a:solidFill>
              <a:latin typeface="Noto Sans SC"/>
            </a:endParaRPr>
          </a:p>
        </p:txBody>
      </p:sp>
      <p:sp>
        <p:nvSpPr>
          <p:cNvPr id="8" name="文本框 7"/>
          <p:cNvSpPr txBox="1"/>
          <p:nvPr/>
        </p:nvSpPr>
        <p:spPr>
          <a:xfrm>
            <a:off x="1016000" y="1691005"/>
            <a:ext cx="10338435" cy="1788795"/>
          </a:xfrm>
          <a:prstGeom prst="rect">
            <a:avLst/>
          </a:prstGeom>
        </p:spPr>
        <p:txBody>
          <a:bodyPr wrap="square">
            <a:spAutoFit/>
          </a:bodyPr>
          <a:lstStyle/>
          <a:p>
            <a:pPr marL="306070" indent="-306070" algn="just" defTabSz="457200">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dirty="0">
                <a:solidFill>
                  <a:schemeClr val="tx2"/>
                </a:solidFill>
                <a:latin typeface="微软雅黑" panose="020B0503020204020204" pitchFamily="34" charset="-122"/>
                <a:ea typeface="微软雅黑" panose="020B0503020204020204" pitchFamily="34" charset="-122"/>
              </a:rPr>
              <a:t>达特茅斯会议之后的十余年被称为人工智能的“黄金十年”，是 AI 发展史上的第一次高潮。这一时期，研究者们在定理证明、对话机器人、神经网络方面取得一系列让人振奋的进展。这些成就使得人们开始相信，创造出与人类具有同等智能水平的机器并非难事。</a:t>
            </a:r>
          </a:p>
        </p:txBody>
      </p:sp>
      <p:sp>
        <p:nvSpPr>
          <p:cNvPr id="2" name="文本框 5"/>
          <p:cNvSpPr txBox="1"/>
          <p:nvPr/>
        </p:nvSpPr>
        <p:spPr>
          <a:xfrm>
            <a:off x="1253796" y="5993187"/>
            <a:ext cx="3819728" cy="58477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atin typeface="微软雅黑" panose="020B0503020204020204" pitchFamily="34" charset="-122"/>
                <a:ea typeface="微软雅黑" panose="020B0503020204020204" pitchFamily="34" charset="-122"/>
              </a:rPr>
              <a:t>“二十年内，机器人将完成人能做到的一切工作。”</a:t>
            </a:r>
            <a:r>
              <a:rPr lang="en-US" altLang="zh-CN" sz="1600" dirty="0">
                <a:latin typeface="微软雅黑" panose="020B0503020204020204" pitchFamily="34" charset="-122"/>
                <a:ea typeface="微软雅黑" panose="020B0503020204020204" pitchFamily="34" charset="-122"/>
              </a:rPr>
              <a:t>—— </a:t>
            </a:r>
            <a:r>
              <a:rPr lang="zh-CN" altLang="en-US" sz="1600"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赫伯特</a:t>
            </a:r>
            <a:r>
              <a:rPr lang="en-US" altLang="zh-CN" sz="1600"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西蒙</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1956.</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rotWithShape="1">
          <a:blip r:embed="rId2"/>
          <a:srcRect l="2612" t="2656"/>
          <a:stretch>
            <a:fillRect/>
          </a:stretch>
        </p:blipFill>
        <p:spPr>
          <a:xfrm>
            <a:off x="2219960" y="3673475"/>
            <a:ext cx="2245360" cy="2244090"/>
          </a:xfrm>
          <a:prstGeom prst="rect">
            <a:avLst/>
          </a:prstGeom>
        </p:spPr>
      </p:pic>
      <p:sp>
        <p:nvSpPr>
          <p:cNvPr id="6" name="文本框 5"/>
          <p:cNvSpPr txBox="1"/>
          <p:nvPr/>
        </p:nvSpPr>
        <p:spPr>
          <a:xfrm>
            <a:off x="6273592" y="5993187"/>
            <a:ext cx="4604426" cy="584775"/>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“在三到八年的时间里我们将得到一台具有人类平均智能的机器。”</a:t>
            </a:r>
            <a:r>
              <a:rPr lang="en-US" altLang="zh-CN" sz="1600" dirty="0">
                <a:latin typeface="微软雅黑" panose="020B0503020204020204" pitchFamily="34" charset="-122"/>
                <a:ea typeface="微软雅黑" panose="020B0503020204020204" pitchFamily="34" charset="-122"/>
              </a:rPr>
              <a:t>—— </a:t>
            </a:r>
            <a:r>
              <a:rPr lang="zh-CN" altLang="en-US" sz="1600"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马文</a:t>
            </a:r>
            <a:r>
              <a:rPr lang="en-US" altLang="zh-CN" sz="1600"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闵斯基</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1970.</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50" name="Picture 2" descr="Lives: Marvin Minsky *54 | Princeton Alumni Week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065" y="3632835"/>
            <a:ext cx="3947795" cy="2296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ppt_x"/>
                                          </p:val>
                                        </p:tav>
                                        <p:tav tm="100000">
                                          <p:val>
                                            <p:strVal val="#ppt_x"/>
                                          </p:val>
                                        </p:tav>
                                      </p:tavLst>
                                    </p:anim>
                                    <p:anim calcmode="lin" valueType="num">
                                      <p:cBhvr additive="base">
                                        <p:cTn id="18" dur="500" fill="hold"/>
                                        <p:tgtEl>
                                          <p:spTgt spid="205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mn-ea"/>
              </a:rPr>
              <a:t>黄金十年（1956-1974）</a:t>
            </a:r>
            <a:endParaRPr lang="en-US" altLang="zh-CN" dirty="0" err="1">
              <a:solidFill>
                <a:srgbClr val="1F2329"/>
              </a:solidFill>
              <a:latin typeface="Noto Sans SC"/>
            </a:endParaRPr>
          </a:p>
        </p:txBody>
      </p:sp>
      <p:sp>
        <p:nvSpPr>
          <p:cNvPr id="8" name="文本框 7"/>
          <p:cNvSpPr txBox="1"/>
          <p:nvPr/>
        </p:nvSpPr>
        <p:spPr>
          <a:xfrm>
            <a:off x="1016000" y="2124075"/>
            <a:ext cx="10338435" cy="2406015"/>
          </a:xfrm>
          <a:prstGeom prst="rect">
            <a:avLst/>
          </a:prstGeom>
        </p:spPr>
        <p:txBody>
          <a:bodyPr wrap="square">
            <a:spAutoFit/>
          </a:bodyPr>
          <a:lstStyle/>
          <a:p>
            <a:pPr marL="306070" indent="-306070" algn="just" defTabSz="457200">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dirty="0">
                <a:solidFill>
                  <a:schemeClr val="tx2"/>
                </a:solidFill>
                <a:latin typeface="微软雅黑" panose="020B0503020204020204" pitchFamily="34" charset="-122"/>
                <a:ea typeface="微软雅黑" panose="020B0503020204020204" pitchFamily="34" charset="-122"/>
              </a:rPr>
              <a:t>在这十余年里，大量资金投入 AI 研究中，很多著名大学建立了人工智能研究机构，包括马文·闵斯基所在的麻省理工学院、艾伦·纽瓦尔和赫伯特·西蒙所在的卡 内基梅隆大学，以及约翰 · 麦卡锡在斯坦福大学创建的AI 实验室和唐纳德·米奇在英国爱丁堡大学创建的 AI 实验室。</a:t>
            </a:r>
          </a:p>
          <a:p>
            <a:pPr marL="306070" indent="-306070" algn="just" defTabSz="457200">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dirty="0">
                <a:solidFill>
                  <a:schemeClr val="tx2"/>
                </a:solidFill>
                <a:latin typeface="微软雅黑" panose="020B0503020204020204" pitchFamily="34" charset="-122"/>
                <a:ea typeface="微软雅黑" panose="020B0503020204020204" pitchFamily="34" charset="-122"/>
              </a:rPr>
              <a:t>定理证明、对话机器人和神经网络是三个代表性成果。</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mn-ea"/>
              </a:rPr>
              <a:t>黄金十年（1956-1974）</a:t>
            </a:r>
            <a:endParaRPr lang="en-US" altLang="zh-CN" dirty="0" err="1">
              <a:solidFill>
                <a:srgbClr val="1F2329"/>
              </a:solidFill>
              <a:latin typeface="Noto Sans SC"/>
            </a:endParaRPr>
          </a:p>
        </p:txBody>
      </p:sp>
      <p:sp>
        <p:nvSpPr>
          <p:cNvPr id="3" name="内容占位符 2"/>
          <p:cNvSpPr>
            <a:spLocks noGrp="1"/>
          </p:cNvSpPr>
          <p:nvPr>
            <p:ph idx="1"/>
          </p:nvPr>
        </p:nvSpPr>
        <p:spPr>
          <a:xfrm>
            <a:off x="656991" y="1691044"/>
            <a:ext cx="10354233" cy="1323439"/>
          </a:xfrm>
          <a:prstGeom prst="rect">
            <a:avLst/>
          </a:prstGeom>
        </p:spPr>
        <p:txBody>
          <a:bodyPr>
            <a:noAutofit/>
          </a:bodyPr>
          <a:lstStyle/>
          <a:p>
            <a:pPr algn="just"/>
            <a:r>
              <a:rPr lang="en-US" altLang="zh-CN" dirty="0"/>
              <a:t>1959</a:t>
            </a:r>
            <a:r>
              <a:rPr lang="zh-CN" altLang="en-US" dirty="0"/>
              <a:t>年，</a:t>
            </a:r>
            <a:r>
              <a:rPr lang="zh-CN" altLang="en-US" dirty="0">
                <a:effectLst>
                  <a:outerShdw blurRad="38100" dist="38100" dir="2700000" algn="tl">
                    <a:srgbClr val="000000">
                      <a:alpha val="43137"/>
                    </a:srgbClr>
                  </a:outerShdw>
                </a:effectLst>
              </a:rPr>
              <a:t>王浩</a:t>
            </a:r>
            <a:r>
              <a:rPr lang="zh-CN" altLang="en-US" dirty="0"/>
              <a:t>提出高效算法，在</a:t>
            </a:r>
            <a:r>
              <a:rPr lang="en-US" altLang="zh-CN" dirty="0"/>
              <a:t>9</a:t>
            </a:r>
            <a:r>
              <a:rPr lang="zh-CN" altLang="en-US" dirty="0"/>
              <a:t>分钟内将</a:t>
            </a:r>
            <a:r>
              <a:rPr lang="en-US" altLang="zh-CN" dirty="0"/>
              <a:t>《</a:t>
            </a:r>
            <a:r>
              <a:rPr lang="zh-CN" altLang="en-US" dirty="0"/>
              <a:t>数学原理</a:t>
            </a:r>
            <a:r>
              <a:rPr lang="en-US" altLang="zh-CN" dirty="0"/>
              <a:t>》</a:t>
            </a:r>
            <a:r>
              <a:rPr lang="zh-CN" altLang="en-US" dirty="0"/>
              <a:t>中所有定理证明完成。</a:t>
            </a:r>
            <a:endParaRPr lang="en-US" altLang="zh-CN" dirty="0"/>
          </a:p>
          <a:p>
            <a:pPr algn="just"/>
            <a:r>
              <a:rPr lang="en-US" altLang="zh-CN" dirty="0"/>
              <a:t>1965</a:t>
            </a:r>
            <a:r>
              <a:rPr lang="zh-CN" altLang="en-US" dirty="0"/>
              <a:t>年，</a:t>
            </a:r>
            <a:r>
              <a:rPr lang="zh-CN" altLang="en-US" dirty="0">
                <a:effectLst>
                  <a:outerShdw blurRad="38100" dist="38100" dir="2700000" algn="tl">
                    <a:srgbClr val="000000">
                      <a:alpha val="43137"/>
                    </a:srgbClr>
                  </a:outerShdw>
                </a:effectLst>
              </a:rPr>
              <a:t>罗宾逊</a:t>
            </a:r>
            <a:r>
              <a:rPr lang="zh-CN" altLang="en-US" dirty="0"/>
              <a:t>提出归结法，进一步拓展了定理证明的适用领域。</a:t>
            </a:r>
            <a:endParaRPr lang="en-US" altLang="zh-CN" dirty="0"/>
          </a:p>
          <a:p>
            <a:pPr algn="just"/>
            <a:r>
              <a:rPr lang="zh-CN" altLang="en-US" dirty="0"/>
              <a:t>定理证明成为人工智能研究者的第一个重要成果。</a:t>
            </a:r>
            <a:endParaRPr lang="en-US" altLang="zh-CN" dirty="0">
              <a:latin typeface="微软雅黑" panose="020B0503020204020204" pitchFamily="34" charset="-122"/>
              <a:ea typeface="微软雅黑" panose="020B0503020204020204" pitchFamily="34" charset="-122"/>
            </a:endParaRPr>
          </a:p>
        </p:txBody>
      </p:sp>
      <p:sp>
        <p:nvSpPr>
          <p:cNvPr id="9" name="文本框 8"/>
          <p:cNvSpPr txBox="1"/>
          <p:nvPr/>
        </p:nvSpPr>
        <p:spPr>
          <a:xfrm>
            <a:off x="7283028" y="5904178"/>
            <a:ext cx="3607816" cy="830997"/>
          </a:xfrm>
          <a:prstGeom prst="rect">
            <a:avLst/>
          </a:prstGeom>
          <a:noFill/>
        </p:spPr>
        <p:txBody>
          <a:bodyPr wrap="square">
            <a:spAutoFit/>
          </a:bodyPr>
          <a:lstStyle/>
          <a:p>
            <a:r>
              <a:rPr lang="en-US" altLang="zh-CN" sz="1600" i="0" dirty="0">
                <a:solidFill>
                  <a:srgbClr val="20212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John Alan Robinson</a:t>
            </a:r>
            <a:r>
              <a:rPr lang="en-US" altLang="zh-CN" sz="1600" b="0" i="0" dirty="0">
                <a:solidFill>
                  <a:srgbClr val="202122"/>
                </a:solidFill>
                <a:effectLst/>
                <a:latin typeface="微软雅黑" panose="020B0503020204020204" pitchFamily="34" charset="-122"/>
                <a:ea typeface="微软雅黑" panose="020B0503020204020204" pitchFamily="34" charset="-122"/>
              </a:rPr>
              <a:t> (1930-2016)</a:t>
            </a:r>
            <a:r>
              <a:rPr lang="zh-CN" altLang="en-US" sz="1600" b="0" i="0" dirty="0">
                <a:solidFill>
                  <a:srgbClr val="202122"/>
                </a:solidFill>
                <a:effectLst/>
                <a:latin typeface="微软雅黑" panose="020B0503020204020204" pitchFamily="34" charset="-122"/>
                <a:ea typeface="微软雅黑" panose="020B0503020204020204" pitchFamily="34" charset="-122"/>
              </a:rPr>
              <a:t>，美国哲学家，数学家和计算机学家，在定理证明领域做出重要贡献。</a:t>
            </a:r>
            <a:endParaRPr lang="zh-CN" altLang="en-US" sz="16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57225" y="5781675"/>
            <a:ext cx="5575935" cy="1076325"/>
          </a:xfrm>
          <a:prstGeom prst="rect">
            <a:avLst/>
          </a:prstGeom>
          <a:noFill/>
        </p:spPr>
        <p:txBody>
          <a:bodyPr wrap="square">
            <a:spAutoFit/>
          </a:bodyPr>
          <a:lstStyle/>
          <a:p>
            <a:pPr algn="just"/>
            <a:r>
              <a:rPr lang="zh-CN" altLang="en-US" sz="1600" dirty="0">
                <a:solidFill>
                  <a:srgbClr val="20212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王浩</a:t>
            </a:r>
            <a:r>
              <a:rPr lang="zh-CN" altLang="en-US" sz="1600" dirty="0">
                <a:solidFill>
                  <a:srgbClr val="202122"/>
                </a:solidFill>
                <a:latin typeface="微软雅黑" panose="020B0503020204020204" pitchFamily="34" charset="-122"/>
                <a:ea typeface="微软雅黑" panose="020B0503020204020204" pitchFamily="34" charset="-122"/>
              </a:rPr>
              <a:t>（</a:t>
            </a:r>
            <a:r>
              <a:rPr lang="en-US" altLang="zh-CN" sz="1600" i="0" dirty="0">
                <a:solidFill>
                  <a:srgbClr val="222222"/>
                </a:solidFill>
                <a:effectLst/>
                <a:latin typeface="微软雅黑" panose="020B0503020204020204" pitchFamily="34" charset="-122"/>
                <a:ea typeface="微软雅黑" panose="020B0503020204020204" pitchFamily="34" charset="-122"/>
              </a:rPr>
              <a:t>1921-1995</a:t>
            </a:r>
            <a:r>
              <a:rPr lang="zh-CN" altLang="en-US" sz="1600" dirty="0">
                <a:solidFill>
                  <a:srgbClr val="202122"/>
                </a:solidFill>
                <a:latin typeface="微软雅黑" panose="020B0503020204020204" pitchFamily="34" charset="-122"/>
                <a:ea typeface="微软雅黑" panose="020B0503020204020204" pitchFamily="34" charset="-122"/>
              </a:rPr>
              <a:t>），美籍华人数学家，哈佛大学教授，洛克菲勒大学教授。</a:t>
            </a:r>
            <a:r>
              <a:rPr lang="en-US" altLang="zh-CN" sz="1600" i="0" dirty="0">
                <a:solidFill>
                  <a:srgbClr val="333333"/>
                </a:solidFill>
                <a:effectLst/>
                <a:latin typeface="微软雅黑" panose="020B0503020204020204" pitchFamily="34" charset="-122"/>
                <a:ea typeface="微软雅黑" panose="020B0503020204020204" pitchFamily="34" charset="-122"/>
              </a:rPr>
              <a:t>1</a:t>
            </a:r>
            <a:r>
              <a:rPr lang="en-US" altLang="zh-CN" sz="1600" b="0" i="0" dirty="0">
                <a:solidFill>
                  <a:srgbClr val="333333"/>
                </a:solidFill>
                <a:effectLst/>
                <a:latin typeface="微软雅黑" panose="020B0503020204020204" pitchFamily="34" charset="-122"/>
                <a:ea typeface="微软雅黑" panose="020B0503020204020204" pitchFamily="34" charset="-122"/>
              </a:rPr>
              <a:t>983</a:t>
            </a:r>
            <a:r>
              <a:rPr lang="zh-CN" altLang="en-US" sz="1600" b="0" i="0" dirty="0">
                <a:solidFill>
                  <a:srgbClr val="333333"/>
                </a:solidFill>
                <a:effectLst/>
                <a:latin typeface="微软雅黑" panose="020B0503020204020204" pitchFamily="34" charset="-122"/>
                <a:ea typeface="微软雅黑" panose="020B0503020204020204" pitchFamily="34" charset="-122"/>
              </a:rPr>
              <a:t>年，被国际人工智能联合会授予第一届“数学定理机械证明里程碑奖”，以表彰他在数学定理机械证明研究领域中所作的开创性贡献。</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43785" y="3851275"/>
            <a:ext cx="1930400" cy="1930400"/>
          </a:xfrm>
          <a:prstGeom prst="rect">
            <a:avLst/>
          </a:prstGeom>
        </p:spPr>
      </p:pic>
      <p:pic>
        <p:nvPicPr>
          <p:cNvPr id="6" name="图片 5"/>
          <p:cNvPicPr>
            <a:picLocks noChangeAspect="1"/>
          </p:cNvPicPr>
          <p:nvPr/>
        </p:nvPicPr>
        <p:blipFill rotWithShape="1">
          <a:blip r:embed="rId3"/>
          <a:srcRect l="6752" r="7280"/>
          <a:stretch>
            <a:fillRect/>
          </a:stretch>
        </p:blipFill>
        <p:spPr>
          <a:xfrm>
            <a:off x="7628890" y="3851275"/>
            <a:ext cx="2231390" cy="19405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mn-ea"/>
              </a:rPr>
              <a:t>黄金十年（1956-1974）</a:t>
            </a:r>
            <a:endParaRPr lang="en-US" altLang="zh-CN" dirty="0" err="1">
              <a:solidFill>
                <a:srgbClr val="1F2329"/>
              </a:solidFill>
              <a:latin typeface="Noto Sans SC"/>
            </a:endParaRPr>
          </a:p>
        </p:txBody>
      </p:sp>
      <p:sp>
        <p:nvSpPr>
          <p:cNvPr id="2" name="文本框 1"/>
          <p:cNvSpPr txBox="1"/>
          <p:nvPr/>
        </p:nvSpPr>
        <p:spPr>
          <a:xfrm>
            <a:off x="838200" y="1691005"/>
            <a:ext cx="7320915" cy="4834255"/>
          </a:xfrm>
          <a:prstGeom prst="rect">
            <a:avLst/>
          </a:prstGeom>
        </p:spPr>
        <p:txBody>
          <a:bodyPr wrap="square">
            <a:spAutoFit/>
          </a:bodyPr>
          <a:lstStyle/>
          <a:p>
            <a:pPr algn="l" defTabSz="457200">
              <a:lnSpc>
                <a:spcPct val="110000"/>
              </a:lnSpc>
              <a:spcBef>
                <a:spcPts val="500"/>
              </a:spcBef>
              <a:buClrTx/>
              <a:buSzTx/>
              <a:buFontTx/>
            </a:pPr>
            <a:r>
              <a:rPr kumimoji="1" lang="en-US" altLang="zh-CN" sz="2800" dirty="0" err="1">
                <a:solidFill>
                  <a:schemeClr val="accent1"/>
                </a:solidFill>
                <a:effectLst>
                  <a:outerShdw blurRad="38100" dist="25400" dir="5400000" algn="ctr" rotWithShape="0">
                    <a:srgbClr val="6E747A">
                      <a:alpha val="43000"/>
                      <a:alpha val="43000"/>
                    </a:srgbClr>
                  </a:outerShdw>
                </a:effectLst>
                <a:latin typeface="Source Han Sans CN Bold"/>
                <a:ea typeface="Source Han Sans CN Bold"/>
                <a:cs typeface="Source Han Sans CN Bold"/>
              </a:rPr>
              <a:t>ELIZA：模板机器人</a:t>
            </a:r>
            <a:endParaRPr kumimoji="1" lang="en-US" altLang="zh-CN" sz="2800" dirty="0">
              <a:solidFill>
                <a:schemeClr val="accent1"/>
              </a:solidFill>
              <a:effectLst>
                <a:outerShdw blurRad="38100" dist="25400" dir="5400000" algn="ctr" rotWithShape="0">
                  <a:srgbClr val="6E747A">
                    <a:alpha val="43000"/>
                    <a:alpha val="43000"/>
                  </a:srgbClr>
                </a:outerShdw>
              </a:effectLst>
              <a:latin typeface="Source Han Sans CN Bold"/>
              <a:ea typeface="Source Han Sans CN Bold"/>
              <a:cs typeface="Source Han Sans CN Bold"/>
            </a:endParaRPr>
          </a:p>
          <a:p>
            <a:pPr marL="306070" indent="-306070" algn="just" defTabSz="457200">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dirty="0">
                <a:solidFill>
                  <a:schemeClr val="tx2"/>
                </a:solidFill>
                <a:latin typeface="微软雅黑" panose="020B0503020204020204" pitchFamily="34" charset="-122"/>
                <a:ea typeface="微软雅黑" panose="020B0503020204020204" pitchFamily="34" charset="-122"/>
              </a:rPr>
              <a:t>1966 年，约瑟夫·维森鲍姆在麻省理工学院（MIT）开发了一个名为ELIZA  的机器人程序。这个程序通过一个名为DOCTOR的脚本，能够与人类以类似心理学家的方式进行交谈。</a:t>
            </a:r>
          </a:p>
          <a:p>
            <a:pPr marL="306070" indent="-306070" algn="just" defTabSz="457200">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dirty="0">
                <a:solidFill>
                  <a:schemeClr val="tx2"/>
                </a:solidFill>
                <a:latin typeface="微软雅黑" panose="020B0503020204020204" pitchFamily="34" charset="-122"/>
                <a:ea typeface="微软雅黑" panose="020B0503020204020204" pitchFamily="34" charset="-122"/>
              </a:rPr>
              <a:t>ELIZA的工作原理是基于“转换规则”，当程序检测到文本中的某些关键词时，会应用这些规则。</a:t>
            </a:r>
          </a:p>
          <a:p>
            <a:pPr marL="306070" indent="-306070" algn="just" defTabSz="457200">
              <a:lnSpc>
                <a:spcPct val="115000"/>
              </a:lnSpc>
              <a:spcBef>
                <a:spcPts val="500"/>
              </a:spcBef>
              <a:spcAft>
                <a:spcPts val="1000"/>
              </a:spcAft>
              <a:buClr>
                <a:schemeClr val="accent2"/>
              </a:buClr>
              <a:buSzPct val="92000"/>
              <a:buFont typeface="Wingdings" panose="05000000000000000000" pitchFamily="2" charset="2"/>
              <a:buChar char="n"/>
            </a:pPr>
            <a:r>
              <a:rPr lang="zh-CN" altLang="en-US" sz="2400" dirty="0">
                <a:solidFill>
                  <a:schemeClr val="tx2"/>
                </a:solidFill>
                <a:latin typeface="微软雅黑" panose="020B0503020204020204" pitchFamily="34" charset="-122"/>
                <a:ea typeface="微软雅黑" panose="020B0503020204020204" pitchFamily="34" charset="-122"/>
              </a:rPr>
              <a:t>维森鲍姆详细解释了ELIZA 的工作方式，表明程序并非真的理解了人类的语言，而是巧妙的编程使它看起来像是在理解。</a:t>
            </a:r>
          </a:p>
        </p:txBody>
      </p:sp>
      <p:pic>
        <p:nvPicPr>
          <p:cNvPr id="20" name="IM 20"/>
          <p:cNvPicPr/>
          <p:nvPr>
            <p:custDataLst>
              <p:tags r:id="rId1"/>
            </p:custDataLst>
          </p:nvPr>
        </p:nvPicPr>
        <p:blipFill>
          <a:blip r:embed="rId4"/>
          <a:stretch>
            <a:fillRect/>
          </a:stretch>
        </p:blipFill>
        <p:spPr>
          <a:xfrm>
            <a:off x="8542655" y="1457325"/>
            <a:ext cx="2691130" cy="2331720"/>
          </a:xfrm>
          <a:prstGeom prst="rect">
            <a:avLst/>
          </a:prstGeom>
        </p:spPr>
      </p:pic>
      <p:pic>
        <p:nvPicPr>
          <p:cNvPr id="22" name="IM 22"/>
          <p:cNvPicPr/>
          <p:nvPr>
            <p:custDataLst>
              <p:tags r:id="rId2"/>
            </p:custDataLst>
          </p:nvPr>
        </p:nvPicPr>
        <p:blipFill>
          <a:blip r:embed="rId5"/>
          <a:stretch>
            <a:fillRect/>
          </a:stretch>
        </p:blipFill>
        <p:spPr>
          <a:xfrm>
            <a:off x="8542655" y="3932555"/>
            <a:ext cx="2691765" cy="223583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c1NjFhMjNjZTNmM2FjYWUzYmU1NDk2NDc0OGE0Zm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2"/>
  <p:tag name="KSO_WM_BEAUTIFY_FLAG" val="#wm#"/>
  <p:tag name="KSO_WM_TAG_VERSION" val="3.0"/>
  <p:tag name="KSO_WM_UNIT_ID" val="custom20235973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3"/>
  <p:tag name="KSO_WM_TEMPLATE_CATEGORY" val="custom"/>
  <p:tag name="KSO_WM_UNIT_VALUE" val="30"/>
  <p:tag name="KSO_WM_UNIT_PRESET_TEXT" val="金山办公软件有限公司"/>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2"/>
  <p:tag name="KSO_WM_BEAUTIFY_FLAG" val="#wm#"/>
  <p:tag name="KSO_WM_TAG_VERSION" val="3.0"/>
  <p:tag name="KSO_WM_UNIT_ID" val="custom20235973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3"/>
  <p:tag name="KSO_WM_TEMPLATE_CATEGORY" val="custom"/>
  <p:tag name="KSO_WM_UNIT_VALUE" val="30"/>
  <p:tag name="KSO_WM_UNIT_PRESET_TEXT" val="金山办公软件有限公司"/>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清华简约">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清华简约">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清华简约</Template>
  <TotalTime>51</TotalTime>
  <Words>2408</Words>
  <Application>Microsoft Office PowerPoint</Application>
  <PresentationFormat>宽屏</PresentationFormat>
  <Paragraphs>121</Paragraphs>
  <Slides>26</Slides>
  <Notes>6</Notes>
  <HiddenSlides>0</HiddenSlides>
  <MMClips>0</MMClips>
  <ScaleCrop>false</ScaleCrop>
  <HeadingPairs>
    <vt:vector size="8" baseType="variant">
      <vt:variant>
        <vt:lpstr>已用的字体</vt:lpstr>
      </vt:variant>
      <vt:variant>
        <vt:i4>10</vt:i4>
      </vt:variant>
      <vt:variant>
        <vt:lpstr>主题</vt:lpstr>
      </vt:variant>
      <vt:variant>
        <vt:i4>5</vt:i4>
      </vt:variant>
      <vt:variant>
        <vt:lpstr>嵌入 OLE 服务器</vt:lpstr>
      </vt:variant>
      <vt:variant>
        <vt:i4>1</vt:i4>
      </vt:variant>
      <vt:variant>
        <vt:lpstr>幻灯片标题</vt:lpstr>
      </vt:variant>
      <vt:variant>
        <vt:i4>26</vt:i4>
      </vt:variant>
    </vt:vector>
  </HeadingPairs>
  <TitlesOfParts>
    <vt:vector size="42" baseType="lpstr">
      <vt:lpstr>Noto Sans SC</vt:lpstr>
      <vt:lpstr>Source Han Sans CN Bold</vt:lpstr>
      <vt:lpstr>等线</vt:lpstr>
      <vt:lpstr>宋体</vt:lpstr>
      <vt:lpstr>微软雅黑</vt:lpstr>
      <vt:lpstr>Arial</vt:lpstr>
      <vt:lpstr>Gill Sans MT</vt:lpstr>
      <vt:lpstr>Helvetica</vt:lpstr>
      <vt:lpstr>Wingdings</vt:lpstr>
      <vt:lpstr>Wingdings 2</vt:lpstr>
      <vt:lpstr>清华简约</vt:lpstr>
      <vt:lpstr>1_清华简约</vt:lpstr>
      <vt:lpstr>清华简约主题-扁平-16:9</vt:lpstr>
      <vt:lpstr>1_清华简约主题-扁平-16:9</vt:lpstr>
      <vt:lpstr>2_清华简约主题-扁平-16:9</vt:lpstr>
      <vt:lpstr>Paintbrush Picture</vt:lpstr>
      <vt:lpstr>第一章：人工智能概述</vt:lpstr>
      <vt:lpstr>第七节：人工智能发展史（1）</vt:lpstr>
      <vt:lpstr>PowerPoint 演示文稿</vt:lpstr>
      <vt:lpstr>目录</vt:lpstr>
      <vt:lpstr>情境创设</vt:lpstr>
      <vt:lpstr>黄金十年（1956-1974）</vt:lpstr>
      <vt:lpstr>黄金十年（1956-1974）</vt:lpstr>
      <vt:lpstr>黄金十年（1956-1974）</vt:lpstr>
      <vt:lpstr>黄金十年（1956-1974）</vt:lpstr>
      <vt:lpstr>黄金十年（1956-1974）</vt:lpstr>
      <vt:lpstr>黄金十年（1956-1974）</vt:lpstr>
      <vt:lpstr>黄金十年（1956-1974）</vt:lpstr>
      <vt:lpstr>严冬到来（1974-1980）</vt:lpstr>
      <vt:lpstr>严冬到来（1974-1980）</vt:lpstr>
      <vt:lpstr>短暂回暖（1980-1987）</vt:lpstr>
      <vt:lpstr>短暂回暖（1980-1987）</vt:lpstr>
      <vt:lpstr>短暂回暖（1980-1987）</vt:lpstr>
      <vt:lpstr>短暂回暖（1980-1987）</vt:lpstr>
      <vt:lpstr>二次低潮（1987-1993）</vt:lpstr>
      <vt:lpstr>二次低潮（1987-1993）</vt:lpstr>
      <vt:lpstr>二次低潮（1987-1993）</vt:lpstr>
      <vt:lpstr>二次低潮（1987-1993）</vt:lpstr>
      <vt:lpstr>思考与活动</vt:lpstr>
      <vt:lpstr>思考与活动</vt:lpstr>
      <vt:lpstr>课程总结</vt:lpstr>
      <vt:lpstr>课后作业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第一节：智能机器的梦想</dc:title>
  <dc:creator>wangd</dc:creator>
  <cp:lastModifiedBy>Yuqing Long</cp:lastModifiedBy>
  <cp:revision>33</cp:revision>
  <dcterms:created xsi:type="dcterms:W3CDTF">2025-01-25T09:57:00Z</dcterms:created>
  <dcterms:modified xsi:type="dcterms:W3CDTF">2025-09-30T02:00:51Z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088E8478E49E479190E246C75FDF5DB6_12</vt:lpwstr>
  </property>
  <property fmtid="{D5CDD505-2E9C-101B-9397-08002B2CF9AE}" pid="3" name="KSOProductBuildVer">
    <vt:lpwstr>2052-12.1.0.19770</vt:lpwstr>
  </property>
</Properties>
</file>